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63" r:id="rId4"/>
    <p:sldId id="269" r:id="rId5"/>
    <p:sldId id="270" r:id="rId6"/>
    <p:sldId id="271" r:id="rId7"/>
    <p:sldId id="333" r:id="rId8"/>
    <p:sldId id="334" r:id="rId9"/>
    <p:sldId id="265" r:id="rId10"/>
    <p:sldId id="264" r:id="rId11"/>
    <p:sldId id="266" r:id="rId12"/>
    <p:sldId id="324" r:id="rId13"/>
    <p:sldId id="267" r:id="rId14"/>
    <p:sldId id="268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9" r:id="rId23"/>
    <p:sldId id="290" r:id="rId24"/>
    <p:sldId id="287" r:id="rId25"/>
    <p:sldId id="288" r:id="rId26"/>
    <p:sldId id="285" r:id="rId27"/>
    <p:sldId id="286" r:id="rId28"/>
    <p:sldId id="282" r:id="rId29"/>
    <p:sldId id="283" r:id="rId30"/>
    <p:sldId id="284" r:id="rId31"/>
    <p:sldId id="325" r:id="rId32"/>
    <p:sldId id="326" r:id="rId33"/>
    <p:sldId id="291" r:id="rId34"/>
    <p:sldId id="300" r:id="rId35"/>
    <p:sldId id="299" r:id="rId36"/>
    <p:sldId id="298" r:id="rId37"/>
    <p:sldId id="297" r:id="rId38"/>
    <p:sldId id="296" r:id="rId39"/>
    <p:sldId id="295" r:id="rId40"/>
    <p:sldId id="328" r:id="rId41"/>
    <p:sldId id="294" r:id="rId42"/>
    <p:sldId id="293" r:id="rId43"/>
    <p:sldId id="292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27" r:id="rId53"/>
    <p:sldId id="309" r:id="rId54"/>
    <p:sldId id="310" r:id="rId55"/>
    <p:sldId id="311" r:id="rId56"/>
    <p:sldId id="312" r:id="rId57"/>
    <p:sldId id="313" r:id="rId58"/>
    <p:sldId id="314" r:id="rId59"/>
    <p:sldId id="329" r:id="rId60"/>
    <p:sldId id="330" r:id="rId61"/>
    <p:sldId id="315" r:id="rId62"/>
    <p:sldId id="256" r:id="rId63"/>
    <p:sldId id="257" r:id="rId64"/>
    <p:sldId id="258" r:id="rId65"/>
    <p:sldId id="331" r:id="rId66"/>
    <p:sldId id="332" r:id="rId67"/>
    <p:sldId id="259" r:id="rId68"/>
    <p:sldId id="260" r:id="rId69"/>
    <p:sldId id="261" r:id="rId70"/>
    <p:sldId id="272" r:id="rId71"/>
    <p:sldId id="273" r:id="rId72"/>
    <p:sldId id="274" r:id="rId73"/>
    <p:sldId id="317" r:id="rId74"/>
    <p:sldId id="318" r:id="rId75"/>
    <p:sldId id="319" r:id="rId76"/>
    <p:sldId id="320" r:id="rId77"/>
    <p:sldId id="321" r:id="rId78"/>
    <p:sldId id="322" r:id="rId79"/>
    <p:sldId id="316" r:id="rId80"/>
    <p:sldId id="323" r:id="rId81"/>
  </p:sldIdLst>
  <p:sldSz cx="10077450" cy="7562850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320" y="-240"/>
      </p:cViewPr>
      <p:guideLst>
        <p:guide orient="horz" pos="2382"/>
        <p:guide pos="31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presProps" Target="presProp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0324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0132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480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0324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0132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9120" y="1846440"/>
            <a:ext cx="906912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60324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0132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480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60324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60132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69120" y="1846440"/>
            <a:ext cx="906912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60324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601320" y="353304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60480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60324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601320" y="5824080"/>
            <a:ext cx="2855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9120" y="1846440"/>
            <a:ext cx="906912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8360" y="582408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9120" y="184644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AR" sz="5000" b="1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480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8360" y="3533040"/>
            <a:ext cx="432684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4800" y="5824080"/>
            <a:ext cx="8867160" cy="209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just">
              <a:spcAft>
                <a:spcPts val="1409"/>
              </a:spcAft>
            </a:pPr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"/>
          <p:cNvSpPr/>
          <p:nvPr/>
        </p:nvSpPr>
        <p:spPr>
          <a:xfrm>
            <a:off x="0" y="0"/>
            <a:ext cx="10077120" cy="5671080"/>
          </a:xfrm>
          <a:custGeom>
            <a:avLst/>
            <a:gdLst/>
            <a:ahLst/>
            <a:cxnLst/>
            <a:rect l="0" t="0" r="r" b="b"/>
            <a:pathLst>
              <a:path w="27992" h="15753">
                <a:moveTo>
                  <a:pt x="0" y="15752"/>
                </a:moveTo>
                <a:lnTo>
                  <a:pt x="0" y="0"/>
                </a:lnTo>
                <a:lnTo>
                  <a:pt x="27991" y="0"/>
                </a:lnTo>
                <a:lnTo>
                  <a:pt x="27991" y="10417"/>
                </a:lnTo>
                <a:lnTo>
                  <a:pt x="0" y="15752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 rot="20951400">
            <a:off x="504000" y="346932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7500" b="1" strike="noStrike" spc="-1">
                <a:latin typeface="Arial"/>
              </a:rPr>
              <a:t>Cliquez pour éditer le format du texte-titre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 rot="20951400">
            <a:off x="604800" y="4793400"/>
            <a:ext cx="886752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ctr">
              <a:spcAft>
                <a:spcPts val="157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36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 algn="ctr">
              <a:spcAft>
                <a:spcPts val="1131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800" b="0" strike="noStrike" spc="-1">
                <a:latin typeface="Arial"/>
              </a:rPr>
              <a:t>Segundo nivel del esquema</a:t>
            </a:r>
          </a:p>
          <a:p>
            <a:pPr marL="1296000" lvl="2" indent="-288000" algn="ctr">
              <a:spcAft>
                <a:spcPts val="8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 algn="ctr">
              <a:spcAft>
                <a:spcPts val="561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 algn="ctr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 algn="ctr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 algn="ctr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7017480" y="6553800"/>
            <a:ext cx="287892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Liberation Sans Narrow"/>
              </a:rPr>
              <a:t>&lt;fecha/hora&gt;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5578200" y="6841800"/>
            <a:ext cx="431856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Liberation Sans Narrow"/>
              </a:rPr>
              <a:t>&lt;pie de página&gt;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7377480" y="6121440"/>
            <a:ext cx="251928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4F1CDB0E-84F3-41F0-B28F-8373F994EF9B}" type="slidenum">
              <a:rPr lang="es-AR" sz="2600" b="0" strike="noStrike" spc="-1">
                <a:latin typeface="Liberation Sans Narrow"/>
              </a:rPr>
              <a:pPr algn="r"/>
              <a:t>‹Nº›</a:t>
            </a:fld>
            <a:endParaRPr lang="es-AR" sz="2600" b="0" strike="noStrike" spc="-1">
              <a:latin typeface="Liberation Sans Narrow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1"/>
          <p:cNvSpPr/>
          <p:nvPr/>
        </p:nvSpPr>
        <p:spPr>
          <a:xfrm>
            <a:off x="1096920" y="5853600"/>
            <a:ext cx="8980200" cy="1708560"/>
          </a:xfrm>
          <a:custGeom>
            <a:avLst/>
            <a:gdLst/>
            <a:ahLst/>
            <a:cxnLst/>
            <a:rect l="0" t="0" r="r" b="b"/>
            <a:pathLst>
              <a:path w="24945" h="4746">
                <a:moveTo>
                  <a:pt x="0" y="4745"/>
                </a:moveTo>
                <a:lnTo>
                  <a:pt x="24943" y="4744"/>
                </a:lnTo>
                <a:lnTo>
                  <a:pt x="24944" y="0"/>
                </a:lnTo>
                <a:lnTo>
                  <a:pt x="0" y="4745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43" name="Freeform 2"/>
          <p:cNvSpPr/>
          <p:nvPr/>
        </p:nvSpPr>
        <p:spPr>
          <a:xfrm>
            <a:off x="0" y="0"/>
            <a:ext cx="10077120" cy="2013120"/>
          </a:xfrm>
          <a:custGeom>
            <a:avLst/>
            <a:gdLst/>
            <a:ahLst/>
            <a:cxnLst/>
            <a:rect l="0" t="0" r="r" b="b"/>
            <a:pathLst>
              <a:path w="27992" h="5592">
                <a:moveTo>
                  <a:pt x="0" y="5591"/>
                </a:moveTo>
                <a:lnTo>
                  <a:pt x="0" y="0"/>
                </a:lnTo>
                <a:lnTo>
                  <a:pt x="27991" y="0"/>
                </a:lnTo>
                <a:lnTo>
                  <a:pt x="27991" y="255"/>
                </a:lnTo>
                <a:lnTo>
                  <a:pt x="0" y="5591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 rot="20951400">
            <a:off x="105840" y="-21672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AR" sz="4800" b="1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3280" y="202104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just">
              <a:spcAft>
                <a:spcPts val="1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6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 algn="just">
              <a:spcAft>
                <a:spcPts val="1131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600" b="0" strike="noStrike" spc="-1">
                <a:latin typeface="Arial"/>
              </a:rPr>
              <a:t>Segundo nivel del esquema</a:t>
            </a:r>
          </a:p>
          <a:p>
            <a:pPr marL="1296000" lvl="2" indent="-288000" algn="just">
              <a:spcAft>
                <a:spcPts val="8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 algn="just">
              <a:spcAft>
                <a:spcPts val="561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 algn="just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 algn="just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 algn="just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dt"/>
          </p:nvPr>
        </p:nvSpPr>
        <p:spPr>
          <a:xfrm>
            <a:off x="7017480" y="6553800"/>
            <a:ext cx="287892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Arial"/>
              </a:rPr>
              <a:t>&lt;fecha/hora&gt;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ftr"/>
          </p:nvPr>
        </p:nvSpPr>
        <p:spPr>
          <a:xfrm>
            <a:off x="5578200" y="6841800"/>
            <a:ext cx="431856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Arial"/>
              </a:rPr>
              <a:t>&lt;pie de página&gt;</a:t>
            </a: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7377480" y="6121440"/>
            <a:ext cx="251928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7124785E-FBEF-4850-AD42-3AD61EE8F6C1}" type="slidenum">
              <a:rPr lang="es-AR" sz="2600" b="0" strike="noStrike" spc="-1">
                <a:latin typeface="Arial"/>
              </a:rPr>
              <a:pPr algn="r"/>
              <a:t>‹Nº›</a:t>
            </a:fld>
            <a:endParaRPr lang="es-AR" sz="26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1"/>
          <p:cNvSpPr/>
          <p:nvPr/>
        </p:nvSpPr>
        <p:spPr>
          <a:xfrm>
            <a:off x="1096920" y="5853600"/>
            <a:ext cx="8980200" cy="1708560"/>
          </a:xfrm>
          <a:custGeom>
            <a:avLst/>
            <a:gdLst/>
            <a:ahLst/>
            <a:cxnLst/>
            <a:rect l="0" t="0" r="r" b="b"/>
            <a:pathLst>
              <a:path w="24945" h="4746">
                <a:moveTo>
                  <a:pt x="0" y="4745"/>
                </a:moveTo>
                <a:lnTo>
                  <a:pt x="24943" y="4744"/>
                </a:lnTo>
                <a:lnTo>
                  <a:pt x="24944" y="0"/>
                </a:lnTo>
                <a:lnTo>
                  <a:pt x="0" y="4745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86" name="Freeform 2"/>
          <p:cNvSpPr/>
          <p:nvPr/>
        </p:nvSpPr>
        <p:spPr>
          <a:xfrm>
            <a:off x="0" y="548640"/>
            <a:ext cx="10077120" cy="7013880"/>
          </a:xfrm>
          <a:custGeom>
            <a:avLst/>
            <a:gdLst/>
            <a:ahLst/>
            <a:cxnLst/>
            <a:rect l="0" t="0" r="r" b="b"/>
            <a:pathLst>
              <a:path w="27992" h="19483">
                <a:moveTo>
                  <a:pt x="0" y="19482"/>
                </a:moveTo>
                <a:lnTo>
                  <a:pt x="508" y="19482"/>
                </a:lnTo>
                <a:lnTo>
                  <a:pt x="27991" y="14228"/>
                </a:lnTo>
                <a:lnTo>
                  <a:pt x="27991" y="0"/>
                </a:lnTo>
                <a:lnTo>
                  <a:pt x="0" y="5336"/>
                </a:lnTo>
                <a:lnTo>
                  <a:pt x="0" y="19482"/>
                </a:lnTo>
              </a:path>
            </a:pathLst>
          </a:custGeom>
          <a:solidFill>
            <a:srgbClr val="C0C0C0"/>
          </a:solidFill>
          <a:ln>
            <a:noFill/>
          </a:ln>
        </p:spPr>
      </p:sp>
      <p:sp>
        <p:nvSpPr>
          <p:cNvPr id="87" name="Freeform 3"/>
          <p:cNvSpPr/>
          <p:nvPr/>
        </p:nvSpPr>
        <p:spPr>
          <a:xfrm>
            <a:off x="0" y="0"/>
            <a:ext cx="10077480" cy="2287080"/>
          </a:xfrm>
          <a:custGeom>
            <a:avLst/>
            <a:gdLst/>
            <a:ahLst/>
            <a:cxnLst/>
            <a:rect l="0" t="0" r="r" b="b"/>
            <a:pathLst>
              <a:path w="27993" h="6353">
                <a:moveTo>
                  <a:pt x="1" y="6352"/>
                </a:moveTo>
                <a:lnTo>
                  <a:pt x="0" y="0"/>
                </a:lnTo>
                <a:lnTo>
                  <a:pt x="27991" y="0"/>
                </a:lnTo>
                <a:lnTo>
                  <a:pt x="27992" y="1016"/>
                </a:lnTo>
                <a:lnTo>
                  <a:pt x="1" y="6352"/>
                </a:lnTo>
              </a:path>
            </a:pathLst>
          </a:custGeom>
          <a:solidFill>
            <a:srgbClr val="E0E0E0"/>
          </a:solidFill>
          <a:ln>
            <a:noFill/>
          </a:ln>
        </p:spPr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 rot="20951400">
            <a:off x="108000" y="85320"/>
            <a:ext cx="906912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AR" sz="4800" b="1" strike="noStrike" spc="-1">
                <a:latin typeface="Arial"/>
              </a:rPr>
              <a:t>Pulse para editar el formato del texto de título</a:t>
            </a: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503640" y="2381400"/>
            <a:ext cx="8867160" cy="4385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 algn="just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600" b="0" strike="noStrike" spc="-1">
                <a:latin typeface="Arial"/>
              </a:rPr>
              <a:t>Pulse para editar el formato de esquema del texto</a:t>
            </a:r>
          </a:p>
          <a:p>
            <a:pPr marL="864000" lvl="1" indent="-324000" algn="just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600" b="0" strike="noStrike" spc="-1">
                <a:latin typeface="Arial"/>
              </a:rPr>
              <a:t>Segundo nivel del esquema</a:t>
            </a:r>
          </a:p>
          <a:p>
            <a:pPr marL="1296000" lvl="2" indent="-288000" algn="just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400" b="0" strike="noStrike" spc="-1">
                <a:latin typeface="Arial"/>
              </a:rPr>
              <a:t>Tercer nivel del esquema</a:t>
            </a:r>
          </a:p>
          <a:p>
            <a:pPr marL="1728000" lvl="3" indent="-216000" algn="just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latin typeface="Arial"/>
              </a:rPr>
              <a:t>Cuarto nivel del esquema</a:t>
            </a:r>
          </a:p>
          <a:p>
            <a:pPr marL="2160000" lvl="4" indent="-216000" algn="just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Quinto nivel del esquema</a:t>
            </a:r>
          </a:p>
          <a:p>
            <a:pPr marL="2592000" lvl="5" indent="-216000" algn="just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Sexto nivel del esquema</a:t>
            </a:r>
          </a:p>
          <a:p>
            <a:pPr marL="3024000" lvl="6" indent="-216000" algn="just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latin typeface="Arial"/>
              </a:rPr>
              <a:t>Séptimo nivel del esquema</a:t>
            </a:r>
          </a:p>
        </p:txBody>
      </p:sp>
      <p:sp>
        <p:nvSpPr>
          <p:cNvPr id="90" name="PlaceHolder 6"/>
          <p:cNvSpPr>
            <a:spLocks noGrp="1"/>
          </p:cNvSpPr>
          <p:nvPr>
            <p:ph type="dt"/>
          </p:nvPr>
        </p:nvSpPr>
        <p:spPr>
          <a:xfrm>
            <a:off x="7017480" y="6553800"/>
            <a:ext cx="287892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Arial"/>
              </a:rPr>
              <a:t>&lt;fecha/hora&gt;</a:t>
            </a:r>
          </a:p>
        </p:txBody>
      </p:sp>
      <p:sp>
        <p:nvSpPr>
          <p:cNvPr id="91" name="PlaceHolder 7"/>
          <p:cNvSpPr>
            <a:spLocks noGrp="1"/>
          </p:cNvSpPr>
          <p:nvPr>
            <p:ph type="ftr"/>
          </p:nvPr>
        </p:nvSpPr>
        <p:spPr>
          <a:xfrm>
            <a:off x="5578200" y="6841800"/>
            <a:ext cx="431856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AR" sz="1400" b="0" strike="noStrike" spc="-1">
                <a:latin typeface="Arial"/>
              </a:rPr>
              <a:t>&lt;pie de página&gt;</a:t>
            </a:r>
          </a:p>
        </p:txBody>
      </p:sp>
      <p:sp>
        <p:nvSpPr>
          <p:cNvPr id="92" name="PlaceHolder 8"/>
          <p:cNvSpPr>
            <a:spLocks noGrp="1"/>
          </p:cNvSpPr>
          <p:nvPr>
            <p:ph type="sldNum"/>
          </p:nvPr>
        </p:nvSpPr>
        <p:spPr>
          <a:xfrm>
            <a:off x="7377480" y="6121440"/>
            <a:ext cx="2519280" cy="5220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F1C7334C-7372-4648-B798-8ACC6D3D4A0A}" type="slidenum">
              <a:rPr lang="es-AR" sz="2600" b="0" strike="noStrike" spc="-1">
                <a:latin typeface="Arial"/>
              </a:rPr>
              <a:pPr algn="r"/>
              <a:t>‹Nº›</a:t>
            </a:fld>
            <a:endParaRPr lang="es-AR" sz="26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09767" y="923905"/>
            <a:ext cx="60007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4000" b="1" dirty="0"/>
              <a:t>Censo Nacional de</a:t>
            </a:r>
            <a:br>
              <a:rPr lang="es-AR" sz="4000" b="1" dirty="0"/>
            </a:br>
            <a:r>
              <a:rPr lang="es-AR" sz="4000" b="1" dirty="0"/>
              <a:t>Población, Hogares y Viviendas</a:t>
            </a:r>
            <a:br>
              <a:rPr lang="es-AR" sz="4000" b="1" dirty="0"/>
            </a:br>
            <a:r>
              <a:rPr lang="es-AR" sz="4000" b="1" dirty="0"/>
              <a:t>Ronda 2020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258958" y="4281491"/>
            <a:ext cx="5559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2800" b="1" dirty="0"/>
              <a:t>Herramientas de Segmentación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466825" y="3458260"/>
            <a:ext cx="68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s-AR" dirty="0" smtClean="0"/>
              <a:t>Supongamos que se </a:t>
            </a:r>
            <a:r>
              <a:rPr lang="es-AR" dirty="0" smtClean="0"/>
              <a:t>desea </a:t>
            </a:r>
            <a:r>
              <a:rPr lang="es-AR" dirty="0" smtClean="0"/>
              <a:t>tener segmentos de 20 viviendas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823884" y="995343"/>
            <a:ext cx="7215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</a:t>
            </a:r>
            <a:r>
              <a:rPr lang="es-AR" dirty="0" smtClean="0"/>
              <a:t>aso </a:t>
            </a:r>
            <a:r>
              <a:rPr lang="es-AR" dirty="0" smtClean="0"/>
              <a:t>1. ejemplo: pocas viviendas por </a:t>
            </a:r>
            <a:r>
              <a:rPr lang="es-AR" dirty="0" smtClean="0"/>
              <a:t>manzana (ninguna manzana con mas de 20 viviendas).</a:t>
            </a:r>
            <a:endParaRPr lang="es-AR" dirty="0"/>
          </a:p>
        </p:txBody>
      </p:sp>
      <p:pic>
        <p:nvPicPr>
          <p:cNvPr id="1026" name="Picture 2" descr="C:\Users\SebastiánNicolás\Desktop\Charlas\Dirección Metodología INDEC\Imágenes\4 manzanas con viviendas 20 10 5 5.png"/>
          <p:cNvPicPr>
            <a:picLocks noChangeAspect="1" noChangeArrowheads="1"/>
          </p:cNvPicPr>
          <p:nvPr/>
        </p:nvPicPr>
        <p:blipFill>
          <a:blip r:embed="rId2"/>
          <a:srcRect l="11390" r="28154"/>
          <a:stretch>
            <a:fillRect/>
          </a:stretch>
        </p:blipFill>
        <p:spPr bwMode="auto">
          <a:xfrm>
            <a:off x="2252643" y="1925911"/>
            <a:ext cx="4929222" cy="39272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895453" y="995343"/>
            <a:ext cx="71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Caso </a:t>
            </a:r>
            <a:r>
              <a:rPr lang="es-AR" dirty="0" smtClean="0"/>
              <a:t>donde se puede segmentar a </a:t>
            </a:r>
            <a:r>
              <a:rPr lang="es-AR" b="1" dirty="0"/>
              <a:t>manzana completa</a:t>
            </a:r>
            <a:endParaRPr lang="es-AR" dirty="0"/>
          </a:p>
        </p:txBody>
      </p:sp>
      <p:pic>
        <p:nvPicPr>
          <p:cNvPr id="2050" name="Picture 2" descr="C:\Users\SebastiánNicolás\Desktop\Charlas\Dirección Metodología INDEC\Imágenes\4 manzanas con viviendas 20 10 5 5 segmentadas.png"/>
          <p:cNvPicPr>
            <a:picLocks noChangeAspect="1" noChangeArrowheads="1"/>
          </p:cNvPicPr>
          <p:nvPr/>
        </p:nvPicPr>
        <p:blipFill>
          <a:blip r:embed="rId2"/>
          <a:srcRect l="10625" r="32499" b="7871"/>
          <a:stretch>
            <a:fillRect/>
          </a:stretch>
        </p:blipFill>
        <p:spPr bwMode="auto">
          <a:xfrm>
            <a:off x="1323949" y="1566847"/>
            <a:ext cx="6500858" cy="5072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752445" y="852467"/>
            <a:ext cx="7929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Caso </a:t>
            </a:r>
            <a:r>
              <a:rPr lang="es-AR" dirty="0" smtClean="0"/>
              <a:t>donde es posible encontrar </a:t>
            </a:r>
            <a:r>
              <a:rPr lang="es-AR" dirty="0" smtClean="0"/>
              <a:t>mas de una</a:t>
            </a:r>
            <a:r>
              <a:rPr lang="es-AR" dirty="0" smtClean="0"/>
              <a:t> </a:t>
            </a:r>
            <a:r>
              <a:rPr lang="es-AR" dirty="0" err="1" smtClean="0"/>
              <a:t>segmentacion</a:t>
            </a:r>
            <a:endParaRPr lang="es-AR" dirty="0"/>
          </a:p>
        </p:txBody>
      </p:sp>
      <p:pic>
        <p:nvPicPr>
          <p:cNvPr id="3074" name="Picture 2" descr="C:\Users\SebastiánNicolás\Desktop\Charlas\Dirección Metodología INDEC\Imágenes\4 manzanas con viviendas 10 10 10 10.png"/>
          <p:cNvPicPr>
            <a:picLocks noChangeAspect="1" noChangeArrowheads="1"/>
          </p:cNvPicPr>
          <p:nvPr/>
        </p:nvPicPr>
        <p:blipFill>
          <a:blip r:embed="rId2"/>
          <a:srcRect l="15458" r="35792"/>
          <a:stretch>
            <a:fillRect/>
          </a:stretch>
        </p:blipFill>
        <p:spPr bwMode="auto">
          <a:xfrm>
            <a:off x="1609701" y="1495409"/>
            <a:ext cx="5572164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467089" y="852467"/>
            <a:ext cx="2877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Segmentación </a:t>
            </a:r>
            <a:r>
              <a:rPr lang="es-AR" dirty="0" smtClean="0"/>
              <a:t>Rojo-Verde</a:t>
            </a:r>
            <a:endParaRPr lang="es-AR" dirty="0"/>
          </a:p>
        </p:txBody>
      </p:sp>
      <p:pic>
        <p:nvPicPr>
          <p:cNvPr id="4098" name="Picture 2" descr="C:\Users\SebastiánNicolás\Desktop\Charlas\Dirección Metodología INDEC\Imágenes\4 manzanas con viviendas 10 10 10 10 segmentadas derecha izquierda.png"/>
          <p:cNvPicPr>
            <a:picLocks noChangeAspect="1" noChangeArrowheads="1"/>
          </p:cNvPicPr>
          <p:nvPr/>
        </p:nvPicPr>
        <p:blipFill>
          <a:blip r:embed="rId2"/>
          <a:srcRect l="11250" r="31875" b="7808"/>
          <a:stretch>
            <a:fillRect/>
          </a:stretch>
        </p:blipFill>
        <p:spPr bwMode="auto">
          <a:xfrm>
            <a:off x="1500318" y="1491897"/>
            <a:ext cx="6500858" cy="50756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752841" y="852467"/>
            <a:ext cx="296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Segmentación </a:t>
            </a:r>
            <a:r>
              <a:rPr lang="es-AR" dirty="0" smtClean="0"/>
              <a:t>Azul-Marrón</a:t>
            </a:r>
            <a:endParaRPr lang="es-AR" dirty="0"/>
          </a:p>
        </p:txBody>
      </p:sp>
      <p:pic>
        <p:nvPicPr>
          <p:cNvPr id="5122" name="Picture 2" descr="C:\Users\SebastiánNicolás\Desktop\Charlas\Dirección Metodología INDEC\Imágenes\4 manzanas con viviendas 10 10 10 10 segmentadas arriba abajo.png"/>
          <p:cNvPicPr>
            <a:picLocks noChangeAspect="1" noChangeArrowheads="1"/>
          </p:cNvPicPr>
          <p:nvPr/>
        </p:nvPicPr>
        <p:blipFill>
          <a:blip r:embed="rId2"/>
          <a:srcRect l="13796" r="32454"/>
          <a:stretch>
            <a:fillRect/>
          </a:stretch>
        </p:blipFill>
        <p:spPr bwMode="auto">
          <a:xfrm>
            <a:off x="1752577" y="1566847"/>
            <a:ext cx="6143668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5255" y="638153"/>
            <a:ext cx="9429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También hay que considerar </a:t>
            </a:r>
            <a:r>
              <a:rPr lang="es-AR" dirty="0" smtClean="0"/>
              <a:t>barreras urbanas</a:t>
            </a:r>
            <a:r>
              <a:rPr lang="es-AR" dirty="0" smtClean="0"/>
              <a:t> (en este caso un canal), </a:t>
            </a:r>
            <a:r>
              <a:rPr lang="es-AR" dirty="0" smtClean="0"/>
              <a:t>una </a:t>
            </a:r>
            <a:r>
              <a:rPr lang="es-AR" i="1" dirty="0" smtClean="0"/>
              <a:t>restricción</a:t>
            </a:r>
            <a:r>
              <a:rPr lang="es-AR" dirty="0" smtClean="0"/>
              <a:t> no mencionada </a:t>
            </a:r>
            <a:r>
              <a:rPr lang="es-AR" dirty="0" smtClean="0"/>
              <a:t>previamente dado </a:t>
            </a:r>
            <a:r>
              <a:rPr lang="es-AR" dirty="0" smtClean="0"/>
              <a:t>que no estaba aun incorporada </a:t>
            </a:r>
            <a:r>
              <a:rPr lang="es-AR" dirty="0" smtClean="0"/>
              <a:t>a la descripción del problema.</a:t>
            </a:r>
            <a:endParaRPr lang="es-AR" dirty="0"/>
          </a:p>
        </p:txBody>
      </p:sp>
      <p:pic>
        <p:nvPicPr>
          <p:cNvPr id="6146" name="Picture 2" descr="C:\Users\SebastiánNicolás\Desktop\Charlas\Dirección Metodología INDEC\Imágenes\4 manzanas con viviendas 10 10 10 10 segmentadas derecha izquierda con canal.png"/>
          <p:cNvPicPr>
            <a:picLocks noChangeAspect="1" noChangeArrowheads="1"/>
          </p:cNvPicPr>
          <p:nvPr/>
        </p:nvPicPr>
        <p:blipFill>
          <a:blip r:embed="rId2"/>
          <a:srcRect l="12500" r="30624"/>
          <a:stretch>
            <a:fillRect/>
          </a:stretch>
        </p:blipFill>
        <p:spPr bwMode="auto">
          <a:xfrm>
            <a:off x="1752577" y="1495409"/>
            <a:ext cx="6500858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824147" y="852467"/>
            <a:ext cx="5968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eso determina que </a:t>
            </a:r>
            <a:r>
              <a:rPr lang="es-AR" dirty="0" smtClean="0"/>
              <a:t>Azul-</a:t>
            </a:r>
            <a:r>
              <a:rPr lang="es-AR" dirty="0" smtClean="0"/>
              <a:t>Marrón </a:t>
            </a:r>
            <a:r>
              <a:rPr lang="es-AR" dirty="0" smtClean="0"/>
              <a:t>se prefiera a </a:t>
            </a:r>
            <a:r>
              <a:rPr lang="es-AR" dirty="0" smtClean="0"/>
              <a:t>Rojo-Verde</a:t>
            </a:r>
            <a:endParaRPr lang="es-AR" dirty="0"/>
          </a:p>
        </p:txBody>
      </p:sp>
      <p:pic>
        <p:nvPicPr>
          <p:cNvPr id="7170" name="Picture 2" descr="C:\Users\SebastiánNicolás\Desktop\Charlas\Dirección Metodología INDEC\Imágenes\4 manzanas con viviendas 10 10 10 10 segmentadas arriba abajo con canal.png"/>
          <p:cNvPicPr>
            <a:picLocks noChangeAspect="1" noChangeArrowheads="1"/>
          </p:cNvPicPr>
          <p:nvPr/>
        </p:nvPicPr>
        <p:blipFill>
          <a:blip r:embed="rId2"/>
          <a:srcRect l="10833" r="26042"/>
          <a:stretch>
            <a:fillRect/>
          </a:stretch>
        </p:blipFill>
        <p:spPr bwMode="auto">
          <a:xfrm>
            <a:off x="1181073" y="1281095"/>
            <a:ext cx="7215238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80941" y="638153"/>
            <a:ext cx="9396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Caso </a:t>
            </a:r>
            <a:r>
              <a:rPr lang="es-AR" dirty="0" smtClean="0"/>
              <a:t>donde no es posible asignar la misma cantidad de viviendas a cada segmento</a:t>
            </a:r>
            <a:endParaRPr lang="es-AR" dirty="0"/>
          </a:p>
        </p:txBody>
      </p:sp>
      <p:pic>
        <p:nvPicPr>
          <p:cNvPr id="8194" name="Picture 2" descr="C:\Users\SebastiánNicolás\Desktop\Charlas\Dirección Metodología INDEC\Imágenes\4 manzanas con viviendas 12 10 11 7 equilibrio.png"/>
          <p:cNvPicPr>
            <a:picLocks noChangeAspect="1" noChangeArrowheads="1"/>
          </p:cNvPicPr>
          <p:nvPr/>
        </p:nvPicPr>
        <p:blipFill>
          <a:blip r:embed="rId2"/>
          <a:srcRect l="3012" r="4685"/>
          <a:stretch>
            <a:fillRect/>
          </a:stretch>
        </p:blipFill>
        <p:spPr bwMode="auto">
          <a:xfrm>
            <a:off x="466693" y="1209657"/>
            <a:ext cx="8989539" cy="4691077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681007" y="5781689"/>
            <a:ext cx="8572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En </a:t>
            </a:r>
            <a:r>
              <a:rPr lang="es-AR" dirty="0" smtClean="0"/>
              <a:t>este caso </a:t>
            </a:r>
            <a:r>
              <a:rPr lang="es-AR" dirty="0" smtClean="0"/>
              <a:t>se puede </a:t>
            </a:r>
            <a:r>
              <a:rPr lang="es-AR" dirty="0" err="1" smtClean="0"/>
              <a:t>preferír</a:t>
            </a:r>
            <a:r>
              <a:rPr lang="es-AR" dirty="0" smtClean="0"/>
              <a:t> </a:t>
            </a:r>
            <a:r>
              <a:rPr lang="es-AR" dirty="0" smtClean="0"/>
              <a:t>la más equilibrada: </a:t>
            </a:r>
            <a:r>
              <a:rPr lang="es-AR" dirty="0" smtClean="0"/>
              <a:t>Rojo-Verde </a:t>
            </a:r>
            <a:r>
              <a:rPr lang="es-AR" dirty="0" smtClean="0"/>
              <a:t>&gt; </a:t>
            </a:r>
            <a:r>
              <a:rPr lang="es-AR" dirty="0" smtClean="0"/>
              <a:t>Marr</a:t>
            </a:r>
            <a:r>
              <a:rPr lang="es-AR" dirty="0" smtClean="0"/>
              <a:t>ón-Violeta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52511" y="852467"/>
            <a:ext cx="6786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</a:t>
            </a:r>
            <a:r>
              <a:rPr lang="es-AR" dirty="0" smtClean="0"/>
              <a:t>aso </a:t>
            </a:r>
            <a:r>
              <a:rPr lang="es-AR" dirty="0" smtClean="0"/>
              <a:t>donde es necesario dividir las manzanas en lados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466693" y="5353061"/>
            <a:ext cx="9358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pocas </a:t>
            </a:r>
            <a:r>
              <a:rPr lang="es-AR" dirty="0" smtClean="0"/>
              <a:t>viviendas por lado de </a:t>
            </a:r>
            <a:r>
              <a:rPr lang="es-AR" dirty="0" smtClean="0"/>
              <a:t>manzana, </a:t>
            </a:r>
            <a:r>
              <a:rPr lang="es-AR" dirty="0" smtClean="0"/>
              <a:t>se pueden usar lados completos, y puede haber varias maneras de </a:t>
            </a:r>
            <a:r>
              <a:rPr lang="es-AR" dirty="0" smtClean="0"/>
              <a:t>segmentar.</a:t>
            </a:r>
            <a:endParaRPr lang="es-AR" dirty="0"/>
          </a:p>
        </p:txBody>
      </p:sp>
      <p:pic>
        <p:nvPicPr>
          <p:cNvPr id="9218" name="Picture 2" descr="C:\Users\SebastiánNicolás\Desktop\Charlas\Dirección Metodología INDEC\Imágenes\2 manzanas 30 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635" y="1352533"/>
            <a:ext cx="8067665" cy="3885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24081" y="495277"/>
            <a:ext cx="642942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3200" b="1" dirty="0" smtClean="0"/>
              <a:t>Resumen</a:t>
            </a:r>
          </a:p>
          <a:p>
            <a:endParaRPr lang="es-AR" sz="3200" dirty="0" smtClean="0"/>
          </a:p>
          <a:p>
            <a:pPr>
              <a:buFont typeface="Arial" pitchFamily="34" charset="0"/>
              <a:buChar char="•"/>
            </a:pPr>
            <a:r>
              <a:rPr lang="es-AR" sz="3200" b="1" dirty="0" smtClean="0"/>
              <a:t>Introducción</a:t>
            </a:r>
            <a:r>
              <a:rPr lang="es-AR" sz="3200" dirty="0" smtClean="0"/>
              <a:t/>
            </a:r>
            <a:br>
              <a:rPr lang="es-AR" sz="3200" dirty="0" smtClean="0"/>
            </a:br>
            <a:endParaRPr lang="es-AR" sz="3200" dirty="0" smtClean="0"/>
          </a:p>
          <a:p>
            <a:pPr>
              <a:buFont typeface="Arial" pitchFamily="34" charset="0"/>
              <a:buChar char="•"/>
            </a:pPr>
            <a:r>
              <a:rPr lang="es-AR" sz="3200" b="1" dirty="0" smtClean="0"/>
              <a:t>Algoritmos de segmentación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Describir el problema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Formular matemáticamente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Presentar heurísticas</a:t>
            </a:r>
          </a:p>
          <a:p>
            <a:pPr>
              <a:buFont typeface="Arial" pitchFamily="34" charset="0"/>
              <a:buChar char="•"/>
            </a:pPr>
            <a:r>
              <a:rPr lang="es-AR" sz="3200" b="1" dirty="0" smtClean="0"/>
              <a:t>Interfaz Web</a:t>
            </a:r>
          </a:p>
          <a:p>
            <a:pPr>
              <a:buFont typeface="Arial" pitchFamily="34" charset="0"/>
              <a:buChar char="•"/>
            </a:pPr>
            <a:r>
              <a:rPr lang="es-AR" sz="3200" b="1" dirty="0" smtClean="0"/>
              <a:t>Salida gráfica</a:t>
            </a:r>
            <a:endParaRPr lang="es-AR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66891" y="709591"/>
            <a:ext cx="5143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 pero ¿cómo se respetan las restricciones?</a:t>
            </a:r>
            <a:br>
              <a:rPr lang="es-AR" dirty="0" smtClean="0"/>
            </a:br>
            <a:endParaRPr lang="es-AR" dirty="0"/>
          </a:p>
        </p:txBody>
      </p:sp>
      <p:pic>
        <p:nvPicPr>
          <p:cNvPr id="10242" name="Picture 2" descr="C:\Users\SebastiánNicolás\Desktop\Charlas\Dirección Metodología INDEC\Imágenes\2 manzanas 30 10 segmentadas a lados disconexo opuest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55" y="1209657"/>
            <a:ext cx="8929750" cy="4301163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1038197" y="5996003"/>
            <a:ext cx="8143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los </a:t>
            </a:r>
            <a:r>
              <a:rPr lang="es-AR" dirty="0" smtClean="0"/>
              <a:t>segmentos </a:t>
            </a:r>
            <a:r>
              <a:rPr lang="es-AR" dirty="0" smtClean="0"/>
              <a:t>deben </a:t>
            </a:r>
            <a:r>
              <a:rPr lang="es-AR" i="1" dirty="0" smtClean="0"/>
              <a:t>tener </a:t>
            </a:r>
            <a:r>
              <a:rPr lang="es-AR" i="1" dirty="0" smtClean="0"/>
              <a:t>continuidad  espacial.</a:t>
            </a:r>
          </a:p>
          <a:p>
            <a:r>
              <a:rPr lang="es-AR" dirty="0" smtClean="0"/>
              <a:t>l</a:t>
            </a:r>
            <a:r>
              <a:rPr lang="es-AR" dirty="0" smtClean="0"/>
              <a:t>os lados deben estar</a:t>
            </a:r>
            <a:r>
              <a:rPr lang="es-AR" i="1" dirty="0" smtClean="0"/>
              <a:t> conectados</a:t>
            </a:r>
            <a:endParaRPr lang="es-A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ebastiánNicolás\Desktop\Charlas\Dirección Metodología INDEC\Imágenes\2 manzanas 30 10 segmentadas a lados disconexo.png"/>
          <p:cNvPicPr>
            <a:picLocks noChangeAspect="1" noChangeArrowheads="1"/>
          </p:cNvPicPr>
          <p:nvPr/>
        </p:nvPicPr>
        <p:blipFill>
          <a:blip r:embed="rId2"/>
          <a:srcRect l="17500" r="9999"/>
          <a:stretch>
            <a:fillRect/>
          </a:stretch>
        </p:blipFill>
        <p:spPr bwMode="auto">
          <a:xfrm>
            <a:off x="1038197" y="923905"/>
            <a:ext cx="8286808" cy="5505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538263" y="1138219"/>
            <a:ext cx="6715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si se considera la cantidad de viviendas por lado</a:t>
            </a:r>
            <a:endParaRPr lang="es-AR" dirty="0"/>
          </a:p>
        </p:txBody>
      </p:sp>
      <p:pic>
        <p:nvPicPr>
          <p:cNvPr id="12290" name="Picture 2" descr="C:\Users\SebastiánNicolás\Desktop\Charlas\Dirección Metodología INDEC\Imágenes\2 manzanas 30 10 segmentadas a lados por calle y dobla.png"/>
          <p:cNvPicPr>
            <a:picLocks noChangeAspect="1" noChangeArrowheads="1"/>
          </p:cNvPicPr>
          <p:nvPr/>
        </p:nvPicPr>
        <p:blipFill>
          <a:blip r:embed="rId2"/>
          <a:srcRect l="11208" r="15042" b="6782"/>
          <a:stretch>
            <a:fillRect/>
          </a:stretch>
        </p:blipFill>
        <p:spPr bwMode="auto">
          <a:xfrm>
            <a:off x="1395387" y="1638285"/>
            <a:ext cx="7128810" cy="43400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52511" y="852467"/>
            <a:ext cx="7643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se puede tomar en cuenta balancear la </a:t>
            </a:r>
            <a:r>
              <a:rPr lang="es-AR" dirty="0" smtClean="0"/>
              <a:t>cantidad </a:t>
            </a:r>
            <a:r>
              <a:rPr lang="es-AR" dirty="0" smtClean="0"/>
              <a:t>de lados por segmento</a:t>
            </a:r>
            <a:endParaRPr lang="es-AR" dirty="0"/>
          </a:p>
        </p:txBody>
      </p:sp>
      <p:pic>
        <p:nvPicPr>
          <p:cNvPr id="13314" name="Picture 2" descr="C:\Users\SebastiánNicolás\Desktop\Charlas\Dirección Metodología INDEC\Imágenes\2 manzanas 30 10 segmentadas a lados por calle.png"/>
          <p:cNvPicPr>
            <a:picLocks noChangeAspect="1" noChangeArrowheads="1"/>
          </p:cNvPicPr>
          <p:nvPr/>
        </p:nvPicPr>
        <p:blipFill>
          <a:blip r:embed="rId2"/>
          <a:srcRect l="12500" r="12499"/>
          <a:stretch>
            <a:fillRect/>
          </a:stretch>
        </p:blipFill>
        <p:spPr bwMode="auto">
          <a:xfrm>
            <a:off x="1681139" y="1709723"/>
            <a:ext cx="6340476" cy="4071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752709" y="852467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o el grado de </a:t>
            </a:r>
            <a:r>
              <a:rPr lang="es-AR" dirty="0" smtClean="0"/>
              <a:t>contigüidad </a:t>
            </a:r>
            <a:r>
              <a:rPr lang="es-AR" dirty="0" smtClean="0"/>
              <a:t>geográfica</a:t>
            </a:r>
            <a:endParaRPr lang="es-AR" dirty="0"/>
          </a:p>
        </p:txBody>
      </p:sp>
      <p:pic>
        <p:nvPicPr>
          <p:cNvPr id="14338" name="Picture 2" descr="C:\Users\SebastiánNicolás\Desktop\Charlas\Dirección Metodología INDEC\Imágenes\2 manzanas 30 10 segmentadas a lados.png"/>
          <p:cNvPicPr>
            <a:picLocks noChangeAspect="1" noChangeArrowheads="1"/>
          </p:cNvPicPr>
          <p:nvPr/>
        </p:nvPicPr>
        <p:blipFill>
          <a:blip r:embed="rId2"/>
          <a:srcRect l="10333" r="14042" b="13235"/>
          <a:stretch>
            <a:fillRect/>
          </a:stretch>
        </p:blipFill>
        <p:spPr bwMode="auto">
          <a:xfrm>
            <a:off x="1466825" y="1781161"/>
            <a:ext cx="6980731" cy="38576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752709" y="1352533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¿</a:t>
            </a:r>
            <a:r>
              <a:rPr lang="es-AR" dirty="0" smtClean="0"/>
              <a:t>Qué requisitos debe  cumplir una segmentación</a:t>
            </a:r>
            <a:r>
              <a:rPr lang="es-AR" dirty="0" smtClean="0"/>
              <a:t>?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2519363" y="2904262"/>
            <a:ext cx="50387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considerar:</a:t>
            </a:r>
            <a:br>
              <a:rPr lang="es-AR" dirty="0" smtClean="0"/>
            </a:b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c</a:t>
            </a:r>
            <a:r>
              <a:rPr lang="es-AR" dirty="0" smtClean="0"/>
              <a:t>ontinuidad espacial</a:t>
            </a: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/>
              <a:t>r</a:t>
            </a:r>
            <a:r>
              <a:rPr lang="es-AR" dirty="0" smtClean="0"/>
              <a:t>ecorrido factible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preferencia de </a:t>
            </a:r>
            <a:r>
              <a:rPr lang="es-AR" dirty="0" smtClean="0"/>
              <a:t>contigüidad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324081" y="1066781"/>
            <a:ext cx="6160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recorrido factible: debe ser una secuencia de lados según </a:t>
            </a:r>
          </a:p>
          <a:p>
            <a:r>
              <a:rPr lang="es-AR" dirty="0" smtClean="0"/>
              <a:t>las siguientes reglas</a:t>
            </a:r>
            <a:endParaRPr lang="es-AR" dirty="0"/>
          </a:p>
        </p:txBody>
      </p:sp>
      <p:pic>
        <p:nvPicPr>
          <p:cNvPr id="15362" name="Picture 2" descr="C:\Users\SebastiánNicolás\Desktop\Charlas\Dirección Metodología INDEC\Imágenes\reglas de recorrido.png"/>
          <p:cNvPicPr>
            <a:picLocks noChangeAspect="1" noChangeArrowheads="1"/>
          </p:cNvPicPr>
          <p:nvPr/>
        </p:nvPicPr>
        <p:blipFill>
          <a:blip r:embed="rId2"/>
          <a:srcRect r="28124"/>
          <a:stretch>
            <a:fillRect/>
          </a:stretch>
        </p:blipFill>
        <p:spPr bwMode="auto">
          <a:xfrm>
            <a:off x="2324081" y="1995475"/>
            <a:ext cx="6000792" cy="40213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38131" y="638153"/>
            <a:ext cx="9215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</a:t>
            </a:r>
            <a:r>
              <a:rPr lang="es-AR" dirty="0" smtClean="0"/>
              <a:t>aso con lados con mas viviendas de la deseadas. Donde </a:t>
            </a:r>
            <a:r>
              <a:rPr lang="es-AR" dirty="0" smtClean="0"/>
              <a:t>es necesario dividir lados usando un recorrido (el listado de viviendas)</a:t>
            </a:r>
            <a:endParaRPr lang="es-AR" dirty="0"/>
          </a:p>
        </p:txBody>
      </p:sp>
      <p:pic>
        <p:nvPicPr>
          <p:cNvPr id="43010" name="Picture 2" descr="C:\Users\SebastiánNicolás\Desktop\Charlas\Dirección Metodología INDEC\Imágenes\6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4015" y="1566847"/>
            <a:ext cx="6730381" cy="47863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24081" y="638153"/>
            <a:ext cx="5044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¿cuál sería la mejor solución en esta situación?</a:t>
            </a:r>
            <a:endParaRPr lang="es-AR" dirty="0"/>
          </a:p>
        </p:txBody>
      </p:sp>
      <p:pic>
        <p:nvPicPr>
          <p:cNvPr id="41986" name="Picture 2" descr="C:\Users\SebastiánNicolás\Desktop\Charlas\Dirección Metodología INDEC\Imágenes\6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453" y="1281095"/>
            <a:ext cx="6357982" cy="48612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38395" y="2352665"/>
            <a:ext cx="551975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 smtClean="0"/>
              <a:t>Presentación del problema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Segmentación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Historia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Antecedentes</a:t>
            </a:r>
          </a:p>
          <a:p>
            <a:pPr>
              <a:buFont typeface="Arial" pitchFamily="34" charset="0"/>
              <a:buChar char="•"/>
            </a:pPr>
            <a:r>
              <a:rPr lang="es-AR" sz="3200" dirty="0" err="1" smtClean="0"/>
              <a:t>Lineas</a:t>
            </a:r>
            <a:r>
              <a:rPr lang="es-AR" sz="3200" dirty="0" smtClean="0"/>
              <a:t> de acción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Algoritmos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Interfaz web</a:t>
            </a:r>
          </a:p>
          <a:p>
            <a:pPr lvl="1">
              <a:buFont typeface="Wingdings" pitchFamily="2" charset="2"/>
              <a:buChar char="§"/>
            </a:pPr>
            <a:r>
              <a:rPr lang="es-AR" sz="3200" dirty="0" smtClean="0"/>
              <a:t>Salidas gráficas</a:t>
            </a:r>
            <a:endParaRPr lang="es-AR" sz="3200" dirty="0"/>
          </a:p>
        </p:txBody>
      </p:sp>
      <p:sp>
        <p:nvSpPr>
          <p:cNvPr id="5" name="4 Rectángulo"/>
          <p:cNvSpPr/>
          <p:nvPr/>
        </p:nvSpPr>
        <p:spPr>
          <a:xfrm>
            <a:off x="2618030" y="1066781"/>
            <a:ext cx="48413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6000" b="1" dirty="0" smtClean="0"/>
              <a:t>Introducción</a:t>
            </a:r>
            <a:endParaRPr lang="es-AR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824279" y="495277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La formulación matemática</a:t>
            </a:r>
            <a:endParaRPr lang="es-AR" b="1" dirty="0"/>
          </a:p>
        </p:txBody>
      </p:sp>
      <p:sp>
        <p:nvSpPr>
          <p:cNvPr id="5" name="4 Rectángulo"/>
          <p:cNvSpPr/>
          <p:nvPr/>
        </p:nvSpPr>
        <p:spPr>
          <a:xfrm>
            <a:off x="395255" y="1281095"/>
            <a:ext cx="9429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La idea es escribir este problema en forma matemática para generar una  especificación clara y </a:t>
            </a:r>
            <a:r>
              <a:rPr lang="es-AR" dirty="0" smtClean="0"/>
              <a:t>completa. De esta </a:t>
            </a:r>
            <a:r>
              <a:rPr lang="es-AR" dirty="0" smtClean="0"/>
              <a:t>forma</a:t>
            </a:r>
            <a:r>
              <a:rPr lang="es-AR" dirty="0" smtClean="0"/>
              <a:t> </a:t>
            </a:r>
            <a:r>
              <a:rPr lang="es-AR" dirty="0" smtClean="0"/>
              <a:t>poder crear y usar algoritmos para </a:t>
            </a:r>
            <a:r>
              <a:rPr lang="es-AR" dirty="0" smtClean="0"/>
              <a:t>resolverlo.</a:t>
            </a:r>
            <a:endParaRPr lang="es-AR" dirty="0"/>
          </a:p>
        </p:txBody>
      </p:sp>
      <p:sp>
        <p:nvSpPr>
          <p:cNvPr id="6" name="5 Rectángulo"/>
          <p:cNvSpPr/>
          <p:nvPr/>
        </p:nvSpPr>
        <p:spPr>
          <a:xfrm>
            <a:off x="538131" y="2209789"/>
            <a:ext cx="9072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Minimizar un costo o función objetivo, sujeto a restricciones, para una variable definida en cierto </a:t>
            </a:r>
            <a:r>
              <a:rPr lang="es-AR" dirty="0" smtClean="0"/>
              <a:t>espacio.</a:t>
            </a: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538131" y="5353061"/>
            <a:ext cx="8786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un inconveniente muy importante es que no hay una definición precisa del problema</a:t>
            </a:r>
            <a:endParaRPr lang="es-AR" dirty="0"/>
          </a:p>
        </p:txBody>
      </p:sp>
      <p:pic>
        <p:nvPicPr>
          <p:cNvPr id="16386" name="Picture 2" descr="C:\Users\SebastiánNicolás\Desktop\ima\32}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2775" y="3209921"/>
            <a:ext cx="2819400" cy="1419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81337" y="781029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La mejor segmentación sería aquella que: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966759" y="1638285"/>
            <a:ext cx="80724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minimice </a:t>
            </a:r>
            <a:r>
              <a:rPr lang="es-AR" dirty="0" smtClean="0"/>
              <a:t>la cantidad de segmentos, </a:t>
            </a:r>
            <a:r>
              <a:rPr lang="es-AR" dirty="0" err="1" smtClean="0"/>
              <a:t>i.e.</a:t>
            </a:r>
            <a:r>
              <a:rPr lang="es-AR" dirty="0" smtClean="0"/>
              <a:t> menos </a:t>
            </a:r>
            <a:r>
              <a:rPr lang="es-AR" dirty="0" smtClean="0"/>
              <a:t>censistas</a:t>
            </a:r>
            <a:endParaRPr lang="es-AR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t</a:t>
            </a:r>
            <a:r>
              <a:rPr lang="es-AR" dirty="0" smtClean="0"/>
              <a:t>enga los</a:t>
            </a:r>
            <a:r>
              <a:rPr lang="es-AR" dirty="0" smtClean="0"/>
              <a:t> </a:t>
            </a:r>
            <a:r>
              <a:rPr lang="es-AR" dirty="0" smtClean="0"/>
              <a:t>segmentos </a:t>
            </a:r>
            <a:r>
              <a:rPr lang="es-AR" dirty="0" smtClean="0"/>
              <a:t>lo mas equilibrados posibles, </a:t>
            </a:r>
            <a:r>
              <a:rPr lang="es-AR" dirty="0" smtClean="0"/>
              <a:t>que no haya grandes diferencias de carga entre censistas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m</a:t>
            </a:r>
            <a:r>
              <a:rPr lang="es-AR" dirty="0" smtClean="0"/>
              <a:t>inimice  </a:t>
            </a:r>
            <a:r>
              <a:rPr lang="es-AR" dirty="0" smtClean="0"/>
              <a:t>la cantidad de manzanas por segmentos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m</a:t>
            </a:r>
            <a:r>
              <a:rPr lang="es-AR" dirty="0" smtClean="0"/>
              <a:t>inimice  la </a:t>
            </a:r>
            <a:r>
              <a:rPr lang="es-AR" dirty="0" smtClean="0"/>
              <a:t>carga máxima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la </a:t>
            </a:r>
            <a:r>
              <a:rPr lang="es-AR" dirty="0" smtClean="0"/>
              <a:t>longitud de los segmentos sea </a:t>
            </a:r>
            <a:r>
              <a:rPr lang="es-AR" dirty="0" smtClean="0"/>
              <a:t>mínima</a:t>
            </a:r>
            <a:endParaRPr lang="es-AR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es-AR" dirty="0" smtClean="0"/>
              <a:t>maximice </a:t>
            </a:r>
            <a:r>
              <a:rPr lang="es-AR" dirty="0" smtClean="0"/>
              <a:t>la contigüidad de los segmentos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81139" y="1495409"/>
            <a:ext cx="77153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s-AR" dirty="0" smtClean="0"/>
              <a:t>			¿Cuáles son las restricciones</a:t>
            </a:r>
            <a:r>
              <a:rPr lang="es-AR" dirty="0" smtClean="0"/>
              <a:t>?</a:t>
            </a:r>
          </a:p>
          <a:p>
            <a:pPr marL="342900" indent="-342900"/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no se puede cruzar un límite natural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no puede haber más de una cantidad </a:t>
            </a:r>
            <a:r>
              <a:rPr lang="es-AR" dirty="0" smtClean="0"/>
              <a:t>determinada de segmentos en un radio</a:t>
            </a: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debe haber continuidad  de los elementos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debe haber </a:t>
            </a:r>
            <a:r>
              <a:rPr lang="es-AR" dirty="0" smtClean="0"/>
              <a:t>contigüidad </a:t>
            </a:r>
            <a:r>
              <a:rPr lang="es-AR" dirty="0" smtClean="0"/>
              <a:t>entre lados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hay una carga máxima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hay una distancia máxima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debe respetarse la regla del hombro derecho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debe existir un recorrido (que el censista no tenga que recorrer nuevamente una zona ya </a:t>
            </a:r>
            <a:r>
              <a:rPr lang="es-AR" dirty="0" smtClean="0"/>
              <a:t>censada </a:t>
            </a:r>
            <a:r>
              <a:rPr lang="es-AR" dirty="0" smtClean="0"/>
              <a:t>ni una que no debe censar)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4752973" y="638153"/>
            <a:ext cx="590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Y ...</a:t>
            </a:r>
            <a:endParaRPr lang="es-A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181469" y="781029"/>
            <a:ext cx="590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Y ...</a:t>
            </a:r>
            <a:endParaRPr lang="es-AR" dirty="0"/>
          </a:p>
        </p:txBody>
      </p:sp>
      <p:sp>
        <p:nvSpPr>
          <p:cNvPr id="3" name="2 Rectángulo"/>
          <p:cNvSpPr/>
          <p:nvPr/>
        </p:nvSpPr>
        <p:spPr>
          <a:xfrm>
            <a:off x="2181205" y="1352533"/>
            <a:ext cx="50387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¿Cómo se define el </a:t>
            </a:r>
            <a:r>
              <a:rPr lang="es-AR" dirty="0" smtClean="0"/>
              <a:t>espacio de búsqueda?</a:t>
            </a:r>
            <a:br>
              <a:rPr lang="es-AR" dirty="0" smtClean="0"/>
            </a:br>
            <a:endParaRPr lang="es-AR" dirty="0" smtClean="0"/>
          </a:p>
          <a:p>
            <a:pPr marL="342900" indent="-342900"/>
            <a:r>
              <a:rPr lang="es-AR" dirty="0" smtClean="0"/>
              <a:t>se </a:t>
            </a:r>
            <a:r>
              <a:rPr lang="es-AR" dirty="0" smtClean="0"/>
              <a:t>define por variables que relacionan:</a:t>
            </a:r>
          </a:p>
          <a:p>
            <a:pPr marL="342900" indent="-342900"/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viviendas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lados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manzanas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segmentos</a:t>
            </a:r>
            <a:endParaRPr lang="es-AR" dirty="0"/>
          </a:p>
        </p:txBody>
      </p:sp>
      <p:sp>
        <p:nvSpPr>
          <p:cNvPr id="4" name="3 Rectángulo"/>
          <p:cNvSpPr/>
          <p:nvPr/>
        </p:nvSpPr>
        <p:spPr>
          <a:xfrm>
            <a:off x="2252643" y="5638813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Lo mismo ocurre con l</a:t>
            </a:r>
            <a:r>
              <a:rPr lang="es-AR" dirty="0" smtClean="0"/>
              <a:t>ados </a:t>
            </a:r>
            <a:r>
              <a:rPr lang="es-AR" dirty="0" smtClean="0"/>
              <a:t>y manzanas</a:t>
            </a:r>
            <a:endParaRPr lang="es-AR" dirty="0"/>
          </a:p>
        </p:txBody>
      </p:sp>
      <p:pic>
        <p:nvPicPr>
          <p:cNvPr id="17410" name="Picture 2" descr="C:\Users\SebastiánNicolás\Desktop\ima\43.jpg"/>
          <p:cNvPicPr>
            <a:picLocks noChangeAspect="1" noChangeArrowheads="1"/>
          </p:cNvPicPr>
          <p:nvPr/>
        </p:nvPicPr>
        <p:blipFill>
          <a:blip r:embed="rId2"/>
          <a:srcRect t="8333"/>
          <a:stretch>
            <a:fillRect/>
          </a:stretch>
        </p:blipFill>
        <p:spPr bwMode="auto">
          <a:xfrm>
            <a:off x="2109767" y="3924301"/>
            <a:ext cx="5057776" cy="15716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252511" y="852467"/>
            <a:ext cx="7500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 smtClean="0"/>
              <a:t>Optimización Global de una función </a:t>
            </a:r>
            <a:r>
              <a:rPr lang="es-AR" sz="2400" b="1" dirty="0" err="1" smtClean="0"/>
              <a:t>multiobjetivo</a:t>
            </a:r>
            <a:r>
              <a:rPr lang="es-AR" sz="2400" b="1" dirty="0" smtClean="0"/>
              <a:t> en un espacio reticulado (no continuo, o discreto) </a:t>
            </a:r>
            <a:endParaRPr lang="es-AR" sz="2400" b="1" dirty="0"/>
          </a:p>
        </p:txBody>
      </p:sp>
      <p:pic>
        <p:nvPicPr>
          <p:cNvPr id="18434" name="Picture 2" descr="C:\Users\SebastiánNicolás\Desktop\ima\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21" y="1995475"/>
            <a:ext cx="8439150" cy="3219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09569" y="2138351"/>
            <a:ext cx="907262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Sin </a:t>
            </a:r>
            <a:r>
              <a:rPr lang="es-AR" dirty="0" smtClean="0"/>
              <a:t>embargo….</a:t>
            </a:r>
            <a:r>
              <a:rPr lang="es-AR" dirty="0" smtClean="0"/>
              <a:t/>
            </a:r>
            <a:br>
              <a:rPr lang="es-AR" dirty="0" smtClean="0"/>
            </a:br>
            <a:endParaRPr lang="es-AR" dirty="0" smtClean="0"/>
          </a:p>
          <a:p>
            <a:pPr>
              <a:buFont typeface="Arial" pitchFamily="34" charset="0"/>
              <a:buChar char="•"/>
            </a:pPr>
            <a:r>
              <a:rPr lang="es-AR" dirty="0" smtClean="0"/>
              <a:t>si consideramos sólo las restricciones de adyacencia, y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/>
              <a:t>el resto las incorporamos </a:t>
            </a:r>
            <a:r>
              <a:rPr lang="es-AR" dirty="0" smtClean="0"/>
              <a:t>como </a:t>
            </a:r>
            <a:r>
              <a:rPr lang="es-AR" dirty="0" smtClean="0"/>
              <a:t>penalidades en la función de costo</a:t>
            </a:r>
            <a:r>
              <a:rPr lang="es-AR" dirty="0" smtClean="0"/>
              <a:t>,</a:t>
            </a:r>
          </a:p>
          <a:p>
            <a:pPr>
              <a:buFont typeface="Arial" pitchFamily="34" charset="0"/>
              <a:buChar char="•"/>
            </a:pPr>
            <a:endParaRPr lang="es-AR" dirty="0" smtClean="0"/>
          </a:p>
          <a:p>
            <a:r>
              <a:rPr lang="es-AR" dirty="0" smtClean="0"/>
              <a:t>el espacio de búsqueda forma un reticulado o grafo conectado</a:t>
            </a:r>
            <a:r>
              <a:rPr lang="es-AR" dirty="0" smtClean="0"/>
              <a:t>:</a:t>
            </a:r>
          </a:p>
          <a:p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desde cualquier segmentación se puede llegar a cualquier </a:t>
            </a:r>
            <a:r>
              <a:rPr lang="es-AR" dirty="0" smtClean="0"/>
              <a:t>otra siguiendo </a:t>
            </a:r>
            <a:r>
              <a:rPr lang="es-AR" dirty="0" smtClean="0"/>
              <a:t>los pasos que </a:t>
            </a:r>
            <a:r>
              <a:rPr lang="es-AR" dirty="0" smtClean="0"/>
              <a:t>vamos a describir mas adelante</a:t>
            </a:r>
            <a:endParaRPr lang="es-A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SebastiánNicolás\Desktop\Charlas\Dirección Metodología INDEC\Imágenes\Captura de pantalla de 2020-04-22 23-04-34.png"/>
          <p:cNvPicPr>
            <a:picLocks noChangeAspect="1" noChangeArrowheads="1"/>
          </p:cNvPicPr>
          <p:nvPr/>
        </p:nvPicPr>
        <p:blipFill>
          <a:blip r:embed="rId2"/>
          <a:srcRect l="20973" t="18099" r="15886" b="2799"/>
          <a:stretch>
            <a:fillRect/>
          </a:stretch>
        </p:blipFill>
        <p:spPr bwMode="auto">
          <a:xfrm>
            <a:off x="895321" y="638153"/>
            <a:ext cx="8215370" cy="57864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324081" y="2495541"/>
            <a:ext cx="5695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Vamos a presentar 2 algoritmos para segmentar </a:t>
            </a:r>
          </a:p>
          <a:p>
            <a:endParaRPr lang="es-AR" dirty="0" smtClean="0"/>
          </a:p>
          <a:p>
            <a:r>
              <a:rPr lang="es-AR" dirty="0" smtClean="0"/>
              <a:t>1- Algoritmo de manzanas o lados completos</a:t>
            </a:r>
            <a:endParaRPr lang="es-A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81007" y="709591"/>
            <a:ext cx="8858312" cy="50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b="1" dirty="0" smtClean="0"/>
              <a:t>Las heurísticas</a:t>
            </a:r>
            <a:r>
              <a:rPr lang="es-AR" b="1" dirty="0" smtClean="0"/>
              <a:t/>
            </a:r>
            <a:br>
              <a:rPr lang="es-AR" b="1" dirty="0" smtClean="0"/>
            </a:br>
            <a:endParaRPr lang="es-AR" b="1" dirty="0" smtClean="0"/>
          </a:p>
          <a:p>
            <a:r>
              <a:rPr lang="es-AR" dirty="0" smtClean="0"/>
              <a:t>se considera </a:t>
            </a:r>
            <a:r>
              <a:rPr lang="es-AR" b="1" i="1" dirty="0"/>
              <a:t>elemento</a:t>
            </a:r>
            <a:r>
              <a:rPr lang="es-AR" dirty="0" smtClean="0"/>
              <a:t> a una unidad del </a:t>
            </a:r>
            <a:r>
              <a:rPr lang="es-AR" dirty="0" smtClean="0"/>
              <a:t>segmento que </a:t>
            </a:r>
            <a:r>
              <a:rPr lang="es-AR" dirty="0" smtClean="0"/>
              <a:t>se mantiene unida en una segmentación</a:t>
            </a:r>
            <a:r>
              <a:rPr lang="es-AR" dirty="0" smtClean="0"/>
              <a:t>:</a:t>
            </a:r>
          </a:p>
          <a:p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manzana, lado, piso</a:t>
            </a:r>
          </a:p>
          <a:p>
            <a:endParaRPr lang="es-AR" dirty="0" smtClean="0"/>
          </a:p>
          <a:p>
            <a:r>
              <a:rPr lang="es-AR" b="1" dirty="0" smtClean="0"/>
              <a:t>cambios </a:t>
            </a:r>
            <a:r>
              <a:rPr lang="es-AR" b="1" dirty="0" smtClean="0"/>
              <a:t>atómicos </a:t>
            </a:r>
            <a:r>
              <a:rPr lang="es-AR" b="1" dirty="0" smtClean="0"/>
              <a:t>en una </a:t>
            </a:r>
            <a:r>
              <a:rPr lang="es-AR" b="1" dirty="0" smtClean="0"/>
              <a:t>segmentación, los que nos van a permitir pasar de una segmentación a sus segmentaciones vecinas:</a:t>
            </a:r>
            <a:endParaRPr lang="es-AR" b="1" dirty="0" smtClean="0"/>
          </a:p>
          <a:p>
            <a:endParaRPr lang="es-AR" b="1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Extraer (elemento de segmento</a:t>
            </a:r>
            <a:r>
              <a:rPr lang="es-AR" dirty="0" smtClean="0"/>
              <a:t>),</a:t>
            </a: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Transferir (elemento a segmento adyacente</a:t>
            </a:r>
            <a:r>
              <a:rPr lang="es-AR" dirty="0" smtClean="0"/>
              <a:t>),</a:t>
            </a: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Fusionar (segmentos adyacentes)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Dividir elemento en elementos más simples</a:t>
            </a:r>
          </a:p>
          <a:p>
            <a:pPr lvl="1">
              <a:buFont typeface="Arial" pitchFamily="34" charset="0"/>
              <a:buChar char="•"/>
            </a:pPr>
            <a:r>
              <a:rPr lang="es-AR" dirty="0" smtClean="0"/>
              <a:t>​manzana en lados</a:t>
            </a:r>
          </a:p>
          <a:p>
            <a:pPr lvl="1">
              <a:buFont typeface="Arial" pitchFamily="34" charset="0"/>
              <a:buChar char="•"/>
            </a:pPr>
            <a:r>
              <a:rPr lang="es-AR" dirty="0" smtClean="0"/>
              <a:t>recorrido o manzana independiente en pisos de edificio, es decir, dividir listado en secuencia de listados</a:t>
            </a:r>
            <a:endParaRPr lang="es-A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ebastiánNicolás\Desktop\Charlas\Dirección Metodología INDEC\Imágenes\manua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8659" y="1995475"/>
            <a:ext cx="5143536" cy="3857652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3252775" y="923905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Descripción del Problema</a:t>
            </a:r>
            <a:endParaRPr lang="es-AR" b="1" dirty="0"/>
          </a:p>
        </p:txBody>
      </p:sp>
      <p:sp>
        <p:nvSpPr>
          <p:cNvPr id="6" name="5 Rectángulo"/>
          <p:cNvSpPr/>
          <p:nvPr/>
        </p:nvSpPr>
        <p:spPr>
          <a:xfrm>
            <a:off x="2466957" y="1495409"/>
            <a:ext cx="475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¿Cuál será el recorrido de cada censista?</a:t>
            </a:r>
            <a:endParaRPr lang="es-AR" b="1" dirty="0"/>
          </a:p>
        </p:txBody>
      </p:sp>
      <p:sp>
        <p:nvSpPr>
          <p:cNvPr id="7" name="6 Rectángulo"/>
          <p:cNvSpPr/>
          <p:nvPr/>
        </p:nvSpPr>
        <p:spPr>
          <a:xfrm>
            <a:off x="395255" y="2352665"/>
            <a:ext cx="214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b="1" dirty="0" smtClean="0"/>
              <a:t>Armar recorridos</a:t>
            </a:r>
            <a:endParaRPr lang="es-AR" dirty="0"/>
          </a:p>
        </p:txBody>
      </p:sp>
      <p:sp>
        <p:nvSpPr>
          <p:cNvPr id="8" name="7 Rectángulo"/>
          <p:cNvSpPr/>
          <p:nvPr/>
        </p:nvSpPr>
        <p:spPr>
          <a:xfrm>
            <a:off x="395255" y="2995607"/>
            <a:ext cx="50387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para 500.000 censistas para que cubran todas las viviendas del territorio siguiendo las reglas definidas en el</a:t>
            </a:r>
            <a:br>
              <a:rPr lang="es-AR" dirty="0" smtClean="0"/>
            </a:br>
            <a:endParaRPr lang="es-AR" dirty="0" smtClean="0"/>
          </a:p>
          <a:p>
            <a:r>
              <a:rPr lang="es-AR" b="1" dirty="0" smtClean="0"/>
              <a:t>MANUAL del </a:t>
            </a:r>
            <a:r>
              <a:rPr lang="es-AR" b="1" dirty="0" err="1" smtClean="0"/>
              <a:t>SEGMENTADOR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395651" y="92390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Ejemplo de </a:t>
            </a:r>
            <a:r>
              <a:rPr lang="es-AR" b="1" dirty="0" err="1" smtClean="0"/>
              <a:t>3x3</a:t>
            </a:r>
            <a:r>
              <a:rPr lang="es-AR" b="1" dirty="0" smtClean="0"/>
              <a:t> manzanas</a:t>
            </a:r>
            <a:endParaRPr lang="es-AR" b="1" dirty="0"/>
          </a:p>
        </p:txBody>
      </p:sp>
      <p:pic>
        <p:nvPicPr>
          <p:cNvPr id="20482" name="Picture 2" descr="C:\Users\SebastiánNicolás\Desktop\ima\4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9833" y="1781161"/>
            <a:ext cx="4210050" cy="3848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38527" y="638153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Dividido en 3 segmentos</a:t>
            </a:r>
            <a:endParaRPr lang="es-AR" b="1" dirty="0"/>
          </a:p>
        </p:txBody>
      </p:sp>
      <p:pic>
        <p:nvPicPr>
          <p:cNvPr id="21506" name="Picture 2" descr="C:\Users\SebastiánNicolás\Desktop\ima\4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2709" y="1352533"/>
            <a:ext cx="4105276" cy="3943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609965" y="709591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Selecciona manzana 5</a:t>
            </a:r>
            <a:endParaRPr lang="es-AR" b="1" dirty="0"/>
          </a:p>
        </p:txBody>
      </p:sp>
      <p:pic>
        <p:nvPicPr>
          <p:cNvPr id="22530" name="Picture 2" descr="C:\Users\SebastiánNicolás\Desktop\Charlas\Dirección Metodología INDEC\Imágenes\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8461" y="1352533"/>
            <a:ext cx="3867151" cy="4124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SebastiánNicolás\Desktop\Charlas\Dirección Metodología INDEC\Imágenes\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6957" y="1566847"/>
            <a:ext cx="4095751" cy="4010025"/>
          </a:xfrm>
          <a:prstGeom prst="rect">
            <a:avLst/>
          </a:prstGeom>
          <a:noFill/>
        </p:spPr>
      </p:pic>
      <p:sp>
        <p:nvSpPr>
          <p:cNvPr id="3" name="2 Rectángulo"/>
          <p:cNvSpPr/>
          <p:nvPr/>
        </p:nvSpPr>
        <p:spPr>
          <a:xfrm>
            <a:off x="1824015" y="923905"/>
            <a:ext cx="664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err="1" smtClean="0"/>
              <a:t>Caso1</a:t>
            </a:r>
            <a:r>
              <a:rPr lang="es-AR" b="1" dirty="0" smtClean="0"/>
              <a:t>: Extrae </a:t>
            </a:r>
            <a:r>
              <a:rPr lang="es-AR" b="1" dirty="0" smtClean="0"/>
              <a:t>manzana 5 se crea un nuevo segmento</a:t>
            </a:r>
            <a:endParaRPr lang="es-AR" b="1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681403" y="781029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err="1" smtClean="0"/>
              <a:t>Caso2:Selecciona</a:t>
            </a:r>
            <a:r>
              <a:rPr lang="es-AR" b="1" dirty="0" smtClean="0"/>
              <a:t> </a:t>
            </a:r>
            <a:r>
              <a:rPr lang="es-AR" b="1" dirty="0" smtClean="0"/>
              <a:t>manzana 2</a:t>
            </a:r>
            <a:endParaRPr lang="es-AR" b="1" dirty="0"/>
          </a:p>
        </p:txBody>
      </p:sp>
      <p:pic>
        <p:nvPicPr>
          <p:cNvPr id="3" name="Picture 2" descr="C:\Users\SebastiánNicolás\Desktop\Charlas\Dirección Metodología INDEC\Imágenes\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2775" y="1495409"/>
            <a:ext cx="4086225" cy="4124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38131" y="852467"/>
            <a:ext cx="90011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Se crean 3 nuevos segmentos por la pérdida de conectividad en el segmento rojo</a:t>
            </a:r>
            <a:endParaRPr lang="es-AR" b="1" dirty="0"/>
          </a:p>
        </p:txBody>
      </p:sp>
      <p:pic>
        <p:nvPicPr>
          <p:cNvPr id="24579" name="Picture 3" descr="C:\Users\SebastiánNicolás\Desktop\Charlas\Dirección Metodología INDEC\Imágenes\5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1337" y="1709723"/>
            <a:ext cx="4200526" cy="3933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681271" y="709591"/>
            <a:ext cx="50387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b="1" dirty="0" err="1" smtClean="0"/>
              <a:t>Caso3</a:t>
            </a:r>
            <a:r>
              <a:rPr lang="es-AR" b="1" dirty="0" smtClean="0"/>
              <a:t>: Seleccionar </a:t>
            </a:r>
            <a:r>
              <a:rPr lang="es-AR" b="1" dirty="0" smtClean="0"/>
              <a:t>manzana 3 para transferir</a:t>
            </a:r>
            <a:endParaRPr lang="es-AR" b="1" dirty="0"/>
          </a:p>
        </p:txBody>
      </p:sp>
      <p:pic>
        <p:nvPicPr>
          <p:cNvPr id="26626" name="Picture 2" descr="C:\Users\SebastiánNicolás\Desktop\Charlas\Dirección Metodología INDEC\Imágenes\5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4147" y="1423971"/>
            <a:ext cx="4181475" cy="4152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38395" y="852467"/>
            <a:ext cx="5038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b="1" dirty="0" smtClean="0"/>
              <a:t>Transfiere manzana 3 a segmento azul</a:t>
            </a:r>
            <a:endParaRPr lang="es-AR" b="1" dirty="0"/>
          </a:p>
        </p:txBody>
      </p:sp>
      <p:pic>
        <p:nvPicPr>
          <p:cNvPr id="25602" name="Picture 2" descr="C:\Users\SebastiánNicolás\Desktop\Charlas\Dirección Metodología INDEC\Imágenes\5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2709" y="1638285"/>
            <a:ext cx="4352925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252643" y="852467"/>
            <a:ext cx="6715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err="1" smtClean="0"/>
              <a:t>Caso4</a:t>
            </a:r>
            <a:r>
              <a:rPr lang="es-AR" b="1" dirty="0" smtClean="0"/>
              <a:t>: Selecciona </a:t>
            </a:r>
            <a:r>
              <a:rPr lang="es-AR" b="1" dirty="0" smtClean="0"/>
              <a:t>segmentos </a:t>
            </a:r>
            <a:r>
              <a:rPr lang="es-AR" b="1" dirty="0" smtClean="0"/>
              <a:t>adyacentes </a:t>
            </a:r>
            <a:r>
              <a:rPr lang="es-AR" b="1" dirty="0" smtClean="0"/>
              <a:t>verde y azul</a:t>
            </a:r>
            <a:endParaRPr lang="es-AR" b="1" dirty="0"/>
          </a:p>
        </p:txBody>
      </p:sp>
      <p:pic>
        <p:nvPicPr>
          <p:cNvPr id="27650" name="Picture 2" descr="C:\Users\SebastiánNicolás\Desktop\Charlas\Dirección Metodología INDEC\Imágenes\5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1271" y="1638285"/>
            <a:ext cx="4543425" cy="3981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81205" y="852467"/>
            <a:ext cx="5876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Los fusiona para armar un nuevo segmento amarillo</a:t>
            </a:r>
            <a:endParaRPr lang="es-AR" b="1" dirty="0"/>
          </a:p>
        </p:txBody>
      </p:sp>
      <p:pic>
        <p:nvPicPr>
          <p:cNvPr id="28674" name="Picture 2" descr="C:\Users\SebastiánNicolás\Desktop\Charlas\Dirección Metodología INDEC\Imágenes\5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4147" y="1638285"/>
            <a:ext cx="4019551" cy="3924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81139" y="495277"/>
            <a:ext cx="70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generar mapas y </a:t>
            </a:r>
            <a:r>
              <a:rPr lang="es-AR" b="1" dirty="0" smtClean="0"/>
              <a:t>listados  </a:t>
            </a:r>
            <a:r>
              <a:rPr lang="es-AR" dirty="0" smtClean="0"/>
              <a:t>para </a:t>
            </a:r>
            <a:r>
              <a:rPr lang="es-AR" dirty="0" smtClean="0"/>
              <a:t>realizar el operativo censal</a:t>
            </a:r>
            <a:endParaRPr lang="es-AR" dirty="0"/>
          </a:p>
        </p:txBody>
      </p:sp>
      <p:pic>
        <p:nvPicPr>
          <p:cNvPr id="4098" name="Picture 2" descr="C:\Users\SebastiánNicolás\Desktop\Charlas\Dirección Metodología INDEC\Imágenes\6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5387" y="1352533"/>
            <a:ext cx="7358042" cy="43409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824147" y="2638417"/>
            <a:ext cx="542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2- Algoritmo recorrido o manzanas independientes</a:t>
            </a:r>
            <a:endParaRPr lang="es-A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3817" y="1352533"/>
            <a:ext cx="9501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err="1" smtClean="0"/>
              <a:t>Caso1</a:t>
            </a:r>
            <a:r>
              <a:rPr lang="es-AR" b="1" dirty="0" smtClean="0"/>
              <a:t>: </a:t>
            </a:r>
            <a:r>
              <a:rPr lang="es-AR" b="1" dirty="0" smtClean="0"/>
              <a:t>con lados excedidos hay que segmentar a recorrido (</a:t>
            </a:r>
            <a:r>
              <a:rPr lang="es-AR" b="1" i="1" dirty="0" smtClean="0"/>
              <a:t>manzana independiente</a:t>
            </a:r>
            <a:r>
              <a:rPr lang="es-AR" b="1" dirty="0" smtClean="0"/>
              <a:t>)</a:t>
            </a:r>
            <a:endParaRPr lang="es-AR" b="1" dirty="0"/>
          </a:p>
        </p:txBody>
      </p:sp>
      <p:pic>
        <p:nvPicPr>
          <p:cNvPr id="29698" name="Picture 2" descr="C:\Users\SebastiánNicolás\Desktop\Charlas\Dirección Metodología INDEC\Imágenes\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8395" y="1924037"/>
            <a:ext cx="4724400" cy="3238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466957" y="995343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err="1" smtClean="0"/>
              <a:t>Opcion1</a:t>
            </a:r>
            <a:r>
              <a:rPr lang="es-AR" b="1" dirty="0" smtClean="0"/>
              <a:t>: Se </a:t>
            </a:r>
            <a:r>
              <a:rPr lang="es-AR" b="1" dirty="0" smtClean="0"/>
              <a:t>puede separar un lado completo</a:t>
            </a:r>
            <a:endParaRPr lang="es-AR" b="1" dirty="0"/>
          </a:p>
        </p:txBody>
      </p:sp>
      <p:pic>
        <p:nvPicPr>
          <p:cNvPr id="30722" name="Picture 2" descr="C:\Users\SebastiánNicolás\Desktop\Charlas\Dirección Metodología INDEC\Imágenes\5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4015" y="1638285"/>
            <a:ext cx="5781676" cy="3648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681139" y="1352533"/>
            <a:ext cx="585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y segmentar el recorrido de los otros 3 lados</a:t>
            </a:r>
            <a:endParaRPr lang="es-AR" b="1" dirty="0"/>
          </a:p>
        </p:txBody>
      </p:sp>
      <p:pic>
        <p:nvPicPr>
          <p:cNvPr id="31746" name="Picture 2" descr="C:\Users\SebastiánNicolás\Desktop\Charlas\Dirección Metodología INDEC\Imágenes\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8329" y="1852599"/>
            <a:ext cx="5353050" cy="3743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38395" y="923905"/>
            <a:ext cx="545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Opción 2: Se </a:t>
            </a:r>
            <a:r>
              <a:rPr lang="es-AR" b="1" dirty="0" smtClean="0"/>
              <a:t>pueden separar 2 lados completos</a:t>
            </a:r>
            <a:endParaRPr lang="es-AR" b="1" dirty="0"/>
          </a:p>
        </p:txBody>
      </p:sp>
      <p:pic>
        <p:nvPicPr>
          <p:cNvPr id="32770" name="Picture 2" descr="C:\Users\SebastiánNicolás\Desktop\Charlas\Dirección Metodología INDEC\Imágenes\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6891" y="1566847"/>
            <a:ext cx="5419725" cy="3333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24081" y="781029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y segmentar los otros 2 lados completos </a:t>
            </a:r>
            <a:endParaRPr lang="es-AR" b="1" dirty="0"/>
          </a:p>
        </p:txBody>
      </p:sp>
      <p:pic>
        <p:nvPicPr>
          <p:cNvPr id="33794" name="Picture 2" descr="C:\Users\SebastiánNicolás\Desktop\Charlas\Dirección Metodología INDEC\Imágenes\6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453" y="1138219"/>
            <a:ext cx="6124575" cy="3848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181073" y="1066781"/>
            <a:ext cx="7520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Opción 3: También </a:t>
            </a:r>
            <a:r>
              <a:rPr lang="es-AR" b="1" dirty="0" smtClean="0"/>
              <a:t>se puede segmentar manzana independiente</a:t>
            </a:r>
            <a:endParaRPr lang="es-AR" b="1" dirty="0"/>
          </a:p>
        </p:txBody>
      </p:sp>
      <p:sp>
        <p:nvSpPr>
          <p:cNvPr id="3" name="2 Rectángulo"/>
          <p:cNvSpPr/>
          <p:nvPr/>
        </p:nvSpPr>
        <p:spPr>
          <a:xfrm>
            <a:off x="823883" y="5495937"/>
            <a:ext cx="8429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Como en este caso con lados no excedidos, pero que se segmenta a recorrido</a:t>
            </a:r>
            <a:br>
              <a:rPr lang="es-AR" dirty="0" smtClean="0"/>
            </a:br>
            <a:r>
              <a:rPr lang="es-AR" dirty="0" smtClean="0"/>
              <a:t>en vez de a lados completos usando lados adyacentes</a:t>
            </a:r>
            <a:endParaRPr lang="es-AR" dirty="0"/>
          </a:p>
        </p:txBody>
      </p:sp>
      <p:pic>
        <p:nvPicPr>
          <p:cNvPr id="34818" name="Picture 2" descr="C:\Users\SebastiánNicolás\Desktop\Charlas\Dirección Metodología INDEC\Imágenes\6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1205" y="1852599"/>
            <a:ext cx="5553075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181205" y="285273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Dar pie a la parte de Manu</a:t>
            </a:r>
            <a:endParaRPr lang="es-AR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609965" y="709591"/>
            <a:ext cx="2714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smtClean="0"/>
              <a:t>Interfaz </a:t>
            </a:r>
            <a:r>
              <a:rPr lang="es-AR" sz="2400" dirty="0" smtClean="0"/>
              <a:t>Web</a:t>
            </a:r>
            <a:endParaRPr lang="es-AR" sz="2400" dirty="0"/>
          </a:p>
        </p:txBody>
      </p:sp>
      <p:pic>
        <p:nvPicPr>
          <p:cNvPr id="35842" name="Picture 2" descr="C:\Users\SebastiánNicolás\Desktop\Charlas\Dirección Metodología INDEC\Imágenes\6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321" y="1138219"/>
            <a:ext cx="7454448" cy="4943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181337" y="495277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Historia Censo 2010 (ver!)</a:t>
            </a:r>
            <a:endParaRPr lang="es-AR" b="1" dirty="0"/>
          </a:p>
        </p:txBody>
      </p:sp>
      <p:sp>
        <p:nvSpPr>
          <p:cNvPr id="3" name="2 Rectángulo"/>
          <p:cNvSpPr/>
          <p:nvPr/>
        </p:nvSpPr>
        <p:spPr>
          <a:xfrm>
            <a:off x="2538395" y="995343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Direcciones Provinciales de Estadística</a:t>
            </a:r>
            <a:endParaRPr lang="es-AR" dirty="0"/>
          </a:p>
        </p:txBody>
      </p:sp>
      <p:sp>
        <p:nvSpPr>
          <p:cNvPr id="4" name="3 Rectángulo"/>
          <p:cNvSpPr/>
          <p:nvPr/>
        </p:nvSpPr>
        <p:spPr>
          <a:xfrm>
            <a:off x="895321" y="2638417"/>
            <a:ext cx="82868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dirty="0" err="1" smtClean="0"/>
              <a:t>CABA</a:t>
            </a:r>
            <a:r>
              <a:rPr lang="es-AR" dirty="0" smtClean="0"/>
              <a:t>: desarrollo propio </a:t>
            </a:r>
            <a:r>
              <a:rPr lang="es-AR" dirty="0" smtClean="0"/>
              <a:t>(?)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/>
              <a:t>Neuquén </a:t>
            </a:r>
            <a:r>
              <a:rPr lang="es-AR" dirty="0" smtClean="0"/>
              <a:t>y Rio Negro: software desarrollado en (?) sin documentación, ni acceso al código, ni al desarrollador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/>
              <a:t>Otras provincias: software </a:t>
            </a:r>
            <a:r>
              <a:rPr lang="es-AR" dirty="0" err="1" smtClean="0"/>
              <a:t>NQN</a:t>
            </a:r>
            <a:r>
              <a:rPr lang="es-AR" dirty="0" smtClean="0"/>
              <a:t> + segmentación manual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/>
              <a:t>Provincia de </a:t>
            </a:r>
            <a:r>
              <a:rPr lang="es-AR" dirty="0" err="1" smtClean="0"/>
              <a:t>BsAs</a:t>
            </a:r>
            <a:r>
              <a:rPr lang="es-AR" dirty="0" smtClean="0"/>
              <a:t>: 3 pilares</a:t>
            </a:r>
          </a:p>
          <a:p>
            <a:pPr lvl="1">
              <a:buFont typeface="Wingdings" pitchFamily="2" charset="2"/>
              <a:buChar char="§"/>
            </a:pPr>
            <a:r>
              <a:rPr lang="es-AR" dirty="0" smtClean="0"/>
              <a:t>tercerización a empresa privada IMPRONTA</a:t>
            </a:r>
            <a:br>
              <a:rPr lang="es-AR" dirty="0" smtClean="0"/>
            </a:br>
            <a:r>
              <a:rPr lang="es-AR" dirty="0" smtClean="0"/>
              <a:t>entregando de listados y cartografía quedando el código en propiedad de la empresa</a:t>
            </a:r>
          </a:p>
          <a:p>
            <a:pPr lvl="1">
              <a:buFont typeface="Wingdings" pitchFamily="2" charset="2"/>
              <a:buChar char="§"/>
            </a:pPr>
            <a:r>
              <a:rPr lang="es-AR" dirty="0" smtClean="0"/>
              <a:t>Instituto de Cálculo </a:t>
            </a:r>
            <a:r>
              <a:rPr lang="es-AR" dirty="0" err="1" smtClean="0"/>
              <a:t>FCEyN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dirty="0" smtClean="0"/>
              <a:t>planteo matemático: Tesis de Doctorado</a:t>
            </a:r>
          </a:p>
          <a:p>
            <a:pPr lvl="1">
              <a:buFont typeface="Wingdings" pitchFamily="2" charset="2"/>
              <a:buChar char="§"/>
            </a:pPr>
            <a:r>
              <a:rPr lang="es-AR" dirty="0" smtClean="0"/>
              <a:t>uso de </a:t>
            </a:r>
            <a:r>
              <a:rPr lang="es-AR" dirty="0" err="1" smtClean="0"/>
              <a:t>CPLEX</a:t>
            </a:r>
            <a:r>
              <a:rPr lang="es-AR" dirty="0" smtClean="0"/>
              <a:t> (R) con licencia de IBM</a:t>
            </a:r>
            <a:endParaRPr lang="es-A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 rot="20951400">
            <a:off x="141480" y="118800"/>
            <a:ext cx="906912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s-AR" sz="4800" b="1" strike="noStrike" spc="-1">
                <a:latin typeface="Arial"/>
              </a:rPr>
              <a:t>Ingreso usuario/DPE</a:t>
            </a:r>
          </a:p>
        </p:txBody>
      </p:sp>
      <p:sp>
        <p:nvSpPr>
          <p:cNvPr id="180" name="TextShape 2"/>
          <p:cNvSpPr txBox="1"/>
          <p:nvPr/>
        </p:nvSpPr>
        <p:spPr>
          <a:xfrm>
            <a:off x="503640" y="2381400"/>
            <a:ext cx="8867160" cy="392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algn="just">
              <a:spcAft>
                <a:spcPts val="1148"/>
              </a:spcAft>
            </a:pPr>
            <a:endParaRPr lang="es-AR" sz="2600" b="0" strike="noStrike" spc="-1">
              <a:latin typeface="Arial"/>
            </a:endParaRPr>
          </a:p>
        </p:txBody>
      </p:sp>
      <p:pic>
        <p:nvPicPr>
          <p:cNvPr id="181" name="180 Imagen"/>
          <p:cNvPicPr/>
          <p:nvPr/>
        </p:nvPicPr>
        <p:blipFill>
          <a:blip r:embed="rId2"/>
          <a:stretch/>
        </p:blipFill>
        <p:spPr>
          <a:xfrm>
            <a:off x="216000" y="2381400"/>
            <a:ext cx="4518720" cy="227340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pic>
        <p:nvPicPr>
          <p:cNvPr id="182" name="181 Imagen"/>
          <p:cNvPicPr/>
          <p:nvPr/>
        </p:nvPicPr>
        <p:blipFill>
          <a:blip r:embed="rId3"/>
          <a:stretch/>
        </p:blipFill>
        <p:spPr>
          <a:xfrm>
            <a:off x="3770280" y="3024000"/>
            <a:ext cx="4860720" cy="230400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pic>
        <p:nvPicPr>
          <p:cNvPr id="183" name="182 Imagen"/>
          <p:cNvPicPr/>
          <p:nvPr/>
        </p:nvPicPr>
        <p:blipFill>
          <a:blip r:embed="rId4"/>
          <a:stretch/>
        </p:blipFill>
        <p:spPr>
          <a:xfrm>
            <a:off x="1220400" y="2448000"/>
            <a:ext cx="2379600" cy="19980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pic>
        <p:nvPicPr>
          <p:cNvPr id="184" name="183 Imagen"/>
          <p:cNvPicPr/>
          <p:nvPr/>
        </p:nvPicPr>
        <p:blipFill>
          <a:blip r:embed="rId4"/>
          <a:stretch/>
        </p:blipFill>
        <p:spPr>
          <a:xfrm>
            <a:off x="4896000" y="3040200"/>
            <a:ext cx="2379600" cy="19980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 rot="20955000">
            <a:off x="496800" y="3000240"/>
            <a:ext cx="9069120" cy="2127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AR" sz="7500" b="1" strike="noStrike" spc="-1">
                <a:latin typeface="Arial"/>
              </a:rPr>
              <a:t>Carga de Datos</a:t>
            </a:r>
          </a:p>
        </p:txBody>
      </p:sp>
      <p:sp>
        <p:nvSpPr>
          <p:cNvPr id="186" name="TextShape 2"/>
          <p:cNvSpPr txBox="1"/>
          <p:nvPr/>
        </p:nvSpPr>
        <p:spPr>
          <a:xfrm rot="20959200">
            <a:off x="613800" y="4702680"/>
            <a:ext cx="8867520" cy="819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  <a:buFont typeface="Wingdings" charset="2"/>
              <a:buChar char=""/>
            </a:pPr>
            <a:fld id="{8B8ABE4A-E8B3-47A7-ACFF-6A9C483AA216}" type="author">
              <a:rPr lang="es-AR" sz="3200" b="0" strike="noStrike" spc="-1">
                <a:latin typeface="Arial"/>
              </a:rPr>
              <a:pPr algn="ctr"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t> </a:t>
            </a:fld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 rot="20951400">
            <a:off x="140760" y="-182880"/>
            <a:ext cx="906912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s-AR" sz="4800" b="1" spc="-1" dirty="0" err="1" smtClean="0">
                <a:latin typeface="Arial"/>
              </a:rPr>
              <a:t>BD</a:t>
            </a:r>
            <a:r>
              <a:rPr lang="es-AR" sz="4800" b="1" strike="noStrike" spc="-1" dirty="0" smtClean="0">
                <a:latin typeface="Arial"/>
              </a:rPr>
              <a:t> </a:t>
            </a:r>
            <a:r>
              <a:rPr lang="es-AR" sz="4800" b="1" strike="noStrike" spc="-1" dirty="0">
                <a:latin typeface="Arial"/>
              </a:rPr>
              <a:t>y </a:t>
            </a:r>
            <a:r>
              <a:rPr lang="es-AR" sz="4800" b="1" strike="noStrike" spc="-1" dirty="0" smtClean="0">
                <a:latin typeface="Arial"/>
              </a:rPr>
              <a:t>Listado</a:t>
            </a:r>
            <a:endParaRPr lang="es-AR" sz="4800" b="1" strike="noStrike" spc="-1" dirty="0">
              <a:latin typeface="Arial"/>
            </a:endParaRPr>
          </a:p>
        </p:txBody>
      </p:sp>
      <p:pic>
        <p:nvPicPr>
          <p:cNvPr id="188" name="187 Imagen"/>
          <p:cNvPicPr/>
          <p:nvPr/>
        </p:nvPicPr>
        <p:blipFill>
          <a:blip r:embed="rId2"/>
          <a:stretch/>
        </p:blipFill>
        <p:spPr>
          <a:xfrm>
            <a:off x="1224000" y="1809720"/>
            <a:ext cx="7048080" cy="423828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pic>
        <p:nvPicPr>
          <p:cNvPr id="189" name="188 Imagen"/>
          <p:cNvPicPr/>
          <p:nvPr/>
        </p:nvPicPr>
        <p:blipFill>
          <a:blip r:embed="rId3"/>
          <a:stretch/>
        </p:blipFill>
        <p:spPr>
          <a:xfrm>
            <a:off x="1528560" y="2376000"/>
            <a:ext cx="5095440" cy="306684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ebastiánNicolás\Downloads\Captura de pantalla de 2020-06-11 12-40-55.png"/>
          <p:cNvPicPr>
            <a:picLocks noChangeAspect="1" noChangeArrowheads="1"/>
          </p:cNvPicPr>
          <p:nvPr/>
        </p:nvPicPr>
        <p:blipFill>
          <a:blip r:embed="rId2"/>
          <a:srcRect l="19531" t="11530" r="12413" b="36725"/>
          <a:stretch>
            <a:fillRect/>
          </a:stretch>
        </p:blipFill>
        <p:spPr bwMode="auto">
          <a:xfrm>
            <a:off x="2466957" y="781028"/>
            <a:ext cx="4500594" cy="60864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 rot="20959200">
            <a:off x="613800" y="4702680"/>
            <a:ext cx="8867520" cy="819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  <a:buFont typeface="Wingdings" charset="2"/>
              <a:buChar char=""/>
            </a:pPr>
            <a:fld id="{5814F420-478B-45F9-8660-8C7600DF3634}" type="author">
              <a:rPr lang="es-AR" sz="3200" b="0" strike="noStrike" spc="-1">
                <a:latin typeface="Arial"/>
              </a:rPr>
              <a:pPr algn="ctr"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t> </a:t>
            </a:fld>
            <a:endParaRPr lang="es-AR" sz="3200" b="0" strike="noStrike" spc="-1">
              <a:latin typeface="Arial"/>
            </a:endParaRPr>
          </a:p>
        </p:txBody>
      </p:sp>
      <p:pic>
        <p:nvPicPr>
          <p:cNvPr id="191" name="190 Imagen"/>
          <p:cNvPicPr/>
          <p:nvPr/>
        </p:nvPicPr>
        <p:blipFill>
          <a:blip r:embed="rId2"/>
          <a:stretch/>
        </p:blipFill>
        <p:spPr>
          <a:xfrm>
            <a:off x="466693" y="2486327"/>
            <a:ext cx="9394920" cy="479556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sp>
        <p:nvSpPr>
          <p:cNvPr id="192" name="TextShape 2"/>
          <p:cNvSpPr txBox="1"/>
          <p:nvPr/>
        </p:nvSpPr>
        <p:spPr>
          <a:xfrm rot="20955000">
            <a:off x="-1009596" y="359586"/>
            <a:ext cx="9069120" cy="1805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AR" sz="7500" b="1" strike="noStrike" spc="-1" dirty="0">
                <a:latin typeface="Arial"/>
              </a:rPr>
              <a:t>Radios del aglomerado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 rot="20959200">
            <a:off x="613800" y="4702680"/>
            <a:ext cx="8867520" cy="819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  <a:buFont typeface="Wingdings" charset="2"/>
              <a:buChar char=""/>
            </a:pPr>
            <a:fld id="{F8B2FF2C-E8C4-43A6-BE93-9D4FEC5F654B}" type="author">
              <a:rPr lang="es-AR" sz="3200" b="0" strike="noStrike" spc="-1">
                <a:latin typeface="Arial"/>
              </a:rPr>
              <a:pPr algn="ctr"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t> </a:t>
            </a:fld>
            <a:endParaRPr lang="es-AR" sz="3200" b="0" strike="noStrike" spc="-1">
              <a:latin typeface="Arial"/>
            </a:endParaRPr>
          </a:p>
        </p:txBody>
      </p:sp>
      <p:pic>
        <p:nvPicPr>
          <p:cNvPr id="194" name="193 Imagen"/>
          <p:cNvPicPr/>
          <p:nvPr/>
        </p:nvPicPr>
        <p:blipFill>
          <a:blip r:embed="rId2"/>
          <a:stretch/>
        </p:blipFill>
        <p:spPr>
          <a:xfrm>
            <a:off x="129600" y="2664000"/>
            <a:ext cx="7790400" cy="437976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pic>
        <p:nvPicPr>
          <p:cNvPr id="195" name="194 Imagen"/>
          <p:cNvPicPr/>
          <p:nvPr/>
        </p:nvPicPr>
        <p:blipFill>
          <a:blip r:embed="rId3"/>
          <a:stretch/>
        </p:blipFill>
        <p:spPr>
          <a:xfrm>
            <a:off x="4538659" y="638153"/>
            <a:ext cx="5000660" cy="2786082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  <p:sp>
        <p:nvSpPr>
          <p:cNvPr id="196" name="TextShape 2"/>
          <p:cNvSpPr txBox="1"/>
          <p:nvPr/>
        </p:nvSpPr>
        <p:spPr>
          <a:xfrm rot="20955000">
            <a:off x="-1033086" y="205755"/>
            <a:ext cx="9451800" cy="3191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AR" sz="7500" b="1" strike="noStrike" spc="-1" dirty="0">
                <a:latin typeface="Arial"/>
              </a:rPr>
              <a:t>Grafo de radio segmentado</a:t>
            </a:r>
          </a:p>
        </p:txBody>
      </p:sp>
      <p:pic>
        <p:nvPicPr>
          <p:cNvPr id="197" name="196 Imagen"/>
          <p:cNvPicPr/>
          <p:nvPr/>
        </p:nvPicPr>
        <p:blipFill>
          <a:blip r:embed="rId4" cstate="print"/>
          <a:stretch/>
        </p:blipFill>
        <p:spPr>
          <a:xfrm>
            <a:off x="7181865" y="4424367"/>
            <a:ext cx="2443320" cy="221220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 rot="20959200">
            <a:off x="613800" y="4702680"/>
            <a:ext cx="8867520" cy="819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  <a:buFont typeface="Wingdings" charset="2"/>
              <a:buChar char=""/>
            </a:pPr>
            <a:fld id="{47B3C13C-A92D-4276-83BB-F18A4A57F7AE}" type="author">
              <a:rPr lang="es-AR" sz="3200" b="0" strike="noStrike" spc="-1">
                <a:latin typeface="Arial"/>
              </a:rPr>
              <a:pPr algn="ctr"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t> </a:t>
            </a:fld>
            <a:endParaRPr lang="es-AR" sz="3200" b="0" strike="noStrike" spc="-1"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 rot="20955000">
            <a:off x="245769" y="545310"/>
            <a:ext cx="9192845" cy="2209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s-AR" sz="7500" b="1" strike="noStrike" spc="-1" dirty="0">
                <a:latin typeface="Arial"/>
              </a:rPr>
              <a:t>Resultado de radio segmentado</a:t>
            </a:r>
          </a:p>
        </p:txBody>
      </p:sp>
      <p:pic>
        <p:nvPicPr>
          <p:cNvPr id="200" name="199 Imagen"/>
          <p:cNvPicPr/>
          <p:nvPr/>
        </p:nvPicPr>
        <p:blipFill>
          <a:blip r:embed="rId2"/>
          <a:stretch/>
        </p:blipFill>
        <p:spPr>
          <a:xfrm>
            <a:off x="216000" y="3086640"/>
            <a:ext cx="9696960" cy="3969360"/>
          </a:xfrm>
          <a:prstGeom prst="rect">
            <a:avLst/>
          </a:prstGeom>
          <a:ln>
            <a:noFill/>
          </a:ln>
          <a:effectLst>
            <a:outerShdw dist="203646" dir="2700000">
              <a:srgbClr val="808080"/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824147" y="709591"/>
            <a:ext cx="36054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4400" dirty="0" smtClean="0"/>
              <a:t>Salida gráfica</a:t>
            </a:r>
            <a:endParaRPr lang="es-AR" sz="4400" dirty="0"/>
          </a:p>
        </p:txBody>
      </p:sp>
      <p:sp>
        <p:nvSpPr>
          <p:cNvPr id="5" name="4 Rectángulo"/>
          <p:cNvSpPr/>
          <p:nvPr/>
        </p:nvSpPr>
        <p:spPr>
          <a:xfrm>
            <a:off x="2519363" y="3181261"/>
            <a:ext cx="5038725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Abrir proyecto QGIS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Aplicar herramienta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AR" sz="2800" dirty="0" smtClean="0"/>
              <a:t>Generar mapas y </a:t>
            </a:r>
            <a:r>
              <a:rPr lang="es-AR" sz="2800" dirty="0" err="1" smtClean="0"/>
              <a:t>R3</a:t>
            </a:r>
            <a:endParaRPr lang="es-AR" sz="2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SebastiánNicolás\Desktop\censo2020\presentacion\qgis.jpg"/>
          <p:cNvPicPr>
            <a:picLocks noChangeAspect="1" noChangeArrowheads="1"/>
          </p:cNvPicPr>
          <p:nvPr/>
        </p:nvPicPr>
        <p:blipFill>
          <a:blip r:embed="rId2"/>
          <a:srcRect l="2435" t="2688" r="2597" b="5913"/>
          <a:stretch>
            <a:fillRect/>
          </a:stretch>
        </p:blipFill>
        <p:spPr bwMode="auto">
          <a:xfrm>
            <a:off x="2109767" y="1995475"/>
            <a:ext cx="5572164" cy="24288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519363" y="3181261"/>
            <a:ext cx="50387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smtClean="0"/>
              <a:t>Describir el problema</a:t>
            </a:r>
            <a:br>
              <a:rPr lang="es-AR" dirty="0" smtClean="0"/>
            </a:br>
            <a:endParaRPr lang="es-AR" dirty="0" smtClean="0"/>
          </a:p>
          <a:p>
            <a:r>
              <a:rPr lang="es-AR" dirty="0" smtClean="0"/>
              <a:t>Formular matemáticamente</a:t>
            </a:r>
          </a:p>
          <a:p>
            <a:r>
              <a:rPr lang="es-AR" dirty="0" smtClean="0"/>
              <a:t>Presentar heurísticas</a:t>
            </a:r>
            <a:endParaRPr lang="es-AR" dirty="0"/>
          </a:p>
        </p:txBody>
      </p:sp>
      <p:sp>
        <p:nvSpPr>
          <p:cNvPr id="5" name="4 Rectángulo"/>
          <p:cNvSpPr/>
          <p:nvPr/>
        </p:nvSpPr>
        <p:spPr>
          <a:xfrm>
            <a:off x="2181205" y="1566847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Algoritmos de segmentación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566728" y="2995607"/>
            <a:ext cx="37882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DESDE UN PROYECTO </a:t>
            </a:r>
          </a:p>
          <a:p>
            <a:r>
              <a:rPr lang="es-AR" dirty="0" smtClean="0"/>
              <a:t>CONECTADO A UNA </a:t>
            </a:r>
          </a:p>
          <a:p>
            <a:r>
              <a:rPr lang="es-AR" dirty="0" smtClean="0"/>
              <a:t>BASE </a:t>
            </a:r>
            <a:r>
              <a:rPr lang="es-AR" dirty="0" smtClean="0"/>
              <a:t>DE </a:t>
            </a:r>
            <a:r>
              <a:rPr lang="es-AR" dirty="0" smtClean="0"/>
              <a:t>DATOS </a:t>
            </a:r>
          </a:p>
          <a:p>
            <a:r>
              <a:rPr lang="es-AR" dirty="0" smtClean="0"/>
              <a:t>donde esta conectada la aplicación</a:t>
            </a:r>
            <a:endParaRPr lang="es-AR" dirty="0"/>
          </a:p>
        </p:txBody>
      </p:sp>
      <p:pic>
        <p:nvPicPr>
          <p:cNvPr id="38914" name="Picture 2" descr="C:\Users\SebastiánNicolás\Desktop\censo2020\presentacion\estructura_B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31" y="566715"/>
            <a:ext cx="4643470" cy="59297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ebastiánNicolás\Desktop\censo2020\presentacion\SCRI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8329" y="995343"/>
            <a:ext cx="6315076" cy="5886450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3752841" y="423839"/>
            <a:ext cx="3040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EJECUTANDO UN SCRIPT</a:t>
            </a:r>
            <a:endParaRPr lang="es-AR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538263" y="495277"/>
            <a:ext cx="6715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CARGA  AUTOMÁTICA  EN LA VISTA PRINCIPAL </a:t>
            </a:r>
            <a:r>
              <a:rPr lang="es-AR" dirty="0" smtClean="0"/>
              <a:t>QGIS</a:t>
            </a:r>
            <a:endParaRPr lang="es-AR" dirty="0"/>
          </a:p>
        </p:txBody>
      </p:sp>
      <p:pic>
        <p:nvPicPr>
          <p:cNvPr id="39938" name="Picture 2" descr="C:\Users\SebastiánNicolás\Desktop\censo2020\presentacion\gener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44" y="1281095"/>
            <a:ext cx="8534373" cy="5000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395387" y="566715"/>
            <a:ext cx="7327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PLANTILLAS DE SALIDA </a:t>
            </a:r>
            <a:r>
              <a:rPr lang="es-AR" dirty="0" smtClean="0"/>
              <a:t>GRAFICA CARGADAS EN EL PROYECTO</a:t>
            </a:r>
            <a:endParaRPr lang="es-AR" dirty="0"/>
          </a:p>
        </p:txBody>
      </p:sp>
      <p:pic>
        <p:nvPicPr>
          <p:cNvPr id="40963" name="Picture 3" descr="C:\Users\SebastiánNicolás\Desktop\censo2020\presentacion\radios_plantilla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693" y="1423971"/>
            <a:ext cx="4162454" cy="4429155"/>
          </a:xfrm>
          <a:prstGeom prst="rect">
            <a:avLst/>
          </a:prstGeom>
          <a:noFill/>
        </p:spPr>
      </p:pic>
      <p:pic>
        <p:nvPicPr>
          <p:cNvPr id="40964" name="Picture 4" descr="C:\Users\SebastiánNicolás\Desktop\censo2020\presentacion\seg_plantilla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4477" y="1414477"/>
            <a:ext cx="4181475" cy="4438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38527" y="638153"/>
            <a:ext cx="3001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PROPIEDADES DE ATLAS</a:t>
            </a:r>
            <a:endParaRPr lang="es-AR" dirty="0"/>
          </a:p>
        </p:txBody>
      </p:sp>
      <p:pic>
        <p:nvPicPr>
          <p:cNvPr id="3074" name="Picture 2" descr="C:\Users\SebastiánNicolás\Desktop\Charlas\Dirección Metodología INDEC\Imágenes\345.jpg"/>
          <p:cNvPicPr>
            <a:picLocks noChangeAspect="1" noChangeArrowheads="1"/>
          </p:cNvPicPr>
          <p:nvPr/>
        </p:nvPicPr>
        <p:blipFill>
          <a:blip r:embed="rId2"/>
          <a:srcRect l="1934" t="2532" r="3342" b="1266"/>
          <a:stretch>
            <a:fillRect/>
          </a:stretch>
        </p:blipFill>
        <p:spPr bwMode="auto">
          <a:xfrm>
            <a:off x="895321" y="1281095"/>
            <a:ext cx="8643998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324213" y="423839"/>
            <a:ext cx="301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SALIDA GRAFICA RADIOS</a:t>
            </a:r>
            <a:endParaRPr lang="es-AR" dirty="0"/>
          </a:p>
        </p:txBody>
      </p:sp>
      <p:pic>
        <p:nvPicPr>
          <p:cNvPr id="2050" name="Picture 2" descr="C:\Users\SebastiánNicolás\Desktop\censo2020\salida_grafica_radios\radios\16-A3h-F04-R11-Humahuaca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883" y="852467"/>
            <a:ext cx="8588421" cy="60722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52775" y="638153"/>
            <a:ext cx="3604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SALIDA GRAFICA SEGMENTOS</a:t>
            </a:r>
            <a:endParaRPr lang="es-AR" dirty="0"/>
          </a:p>
        </p:txBody>
      </p:sp>
      <p:pic>
        <p:nvPicPr>
          <p:cNvPr id="1026" name="Picture 2" descr="C:\Users\SebastiánNicolás\Desktop\censo2020\salida_grafica_segmentos\segmentos\A4h-F04-R11-S11-Humahuac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35" y="1192346"/>
            <a:ext cx="8018594" cy="5669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SebastiánNicolás\Desktop\Charlas\Dirección Metodología INDEC\Imágenes\6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635" y="1138219"/>
            <a:ext cx="8096251" cy="5010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181469" y="566715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Conclusión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81205" y="638153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El problema</a:t>
            </a:r>
            <a:endParaRPr lang="es-AR" b="1" dirty="0"/>
          </a:p>
        </p:txBody>
      </p:sp>
      <p:sp>
        <p:nvSpPr>
          <p:cNvPr id="5" name="4 Rectángulo"/>
          <p:cNvSpPr/>
          <p:nvPr/>
        </p:nvSpPr>
        <p:spPr>
          <a:xfrm>
            <a:off x="395255" y="1781161"/>
            <a:ext cx="92869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C</a:t>
            </a:r>
            <a:r>
              <a:rPr lang="es-AR" dirty="0" smtClean="0"/>
              <a:t>ubrir completamente una zona geográfica (llamada </a:t>
            </a:r>
            <a:r>
              <a:rPr lang="es-AR" b="1" i="1" dirty="0"/>
              <a:t>radio</a:t>
            </a:r>
            <a:r>
              <a:rPr lang="es-AR" dirty="0" smtClean="0"/>
              <a:t>) mediante conjuntos de viviendas para ser asignados a censistas</a:t>
            </a:r>
          </a:p>
          <a:p>
            <a:r>
              <a:rPr lang="es-AR" dirty="0" smtClean="0"/>
              <a:t>A estos conjuntos de viviendas los llamaremos </a:t>
            </a:r>
            <a:r>
              <a:rPr lang="es-AR" b="1" i="1" dirty="0" smtClean="0"/>
              <a:t>segmentos </a:t>
            </a:r>
            <a:r>
              <a:rPr lang="es-AR" dirty="0" smtClean="0"/>
              <a:t>y la cantidad de viviendas de un segmento será su </a:t>
            </a:r>
            <a:r>
              <a:rPr lang="es-AR" b="1" i="1" dirty="0"/>
              <a:t>carga</a:t>
            </a:r>
            <a:r>
              <a:rPr lang="es-AR" dirty="0" smtClean="0"/>
              <a:t> los segmentos tendrán al menos las </a:t>
            </a:r>
            <a:r>
              <a:rPr lang="es-AR" dirty="0" err="1" smtClean="0"/>
              <a:t>siguentes</a:t>
            </a:r>
            <a:r>
              <a:rPr lang="es-AR" dirty="0" smtClean="0"/>
              <a:t> estricciones</a:t>
            </a:r>
            <a:br>
              <a:rPr lang="es-AR" dirty="0" smtClean="0"/>
            </a:b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tener una continuidad geográfica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contener una cantidad determinada de viviendas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inducir un recorrido</a:t>
            </a:r>
          </a:p>
          <a:p>
            <a:pPr marL="342900" indent="-342900">
              <a:buFont typeface="+mj-lt"/>
              <a:buAutoNum type="arabicPeriod"/>
            </a:pPr>
            <a:endParaRPr lang="es-AR" dirty="0"/>
          </a:p>
          <a:p>
            <a:pPr marL="342900" indent="-342900"/>
            <a:r>
              <a:rPr lang="es-AR" dirty="0" smtClean="0"/>
              <a:t>Al conjunto de segmentos que cubren un radio lo llamaremos </a:t>
            </a:r>
            <a:r>
              <a:rPr lang="es-AR" b="1" i="1" dirty="0"/>
              <a:t>segmentación</a:t>
            </a:r>
            <a:endParaRPr lang="es-AR" dirty="0" smtClean="0"/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038197" y="923905"/>
            <a:ext cx="785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dirty="0" smtClean="0"/>
              <a:t>Distintos tipos </a:t>
            </a:r>
            <a:r>
              <a:rPr lang="es-AR" b="1" dirty="0" smtClean="0"/>
              <a:t>de distribución de viviendas dentro de cada </a:t>
            </a:r>
            <a:r>
              <a:rPr lang="es-AR" b="1" dirty="0" smtClean="0"/>
              <a:t>radio</a:t>
            </a:r>
            <a:endParaRPr lang="es-AR" b="1" dirty="0"/>
          </a:p>
        </p:txBody>
      </p:sp>
      <p:sp>
        <p:nvSpPr>
          <p:cNvPr id="3" name="2 Rectángulo"/>
          <p:cNvSpPr/>
          <p:nvPr/>
        </p:nvSpPr>
        <p:spPr>
          <a:xfrm>
            <a:off x="1109635" y="2209790"/>
            <a:ext cx="78581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Dependiendo de </a:t>
            </a:r>
            <a:r>
              <a:rPr lang="es-AR" dirty="0" smtClean="0"/>
              <a:t>una </a:t>
            </a:r>
            <a:r>
              <a:rPr lang="es-AR" dirty="0" smtClean="0"/>
              <a:t>cantidad deseada de </a:t>
            </a:r>
            <a:r>
              <a:rPr lang="es-AR" dirty="0" smtClean="0"/>
              <a:t>viviendas </a:t>
            </a:r>
            <a:r>
              <a:rPr lang="es-AR" dirty="0" smtClean="0"/>
              <a:t>por </a:t>
            </a:r>
            <a:r>
              <a:rPr lang="es-AR" dirty="0" smtClean="0"/>
              <a:t>segmento, puede darse que haya:</a:t>
            </a:r>
          </a:p>
          <a:p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pocas </a:t>
            </a:r>
            <a:r>
              <a:rPr lang="es-AR" dirty="0" smtClean="0"/>
              <a:t>viviendas por </a:t>
            </a:r>
            <a:r>
              <a:rPr lang="es-AR" dirty="0" smtClean="0"/>
              <a:t>manzana,</a:t>
            </a: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p</a:t>
            </a:r>
            <a:r>
              <a:rPr lang="es-AR" dirty="0" smtClean="0"/>
              <a:t>ocas </a:t>
            </a:r>
            <a:r>
              <a:rPr lang="es-AR" dirty="0" smtClean="0"/>
              <a:t>viviendas por lado de </a:t>
            </a:r>
            <a:r>
              <a:rPr lang="es-AR" dirty="0" smtClean="0"/>
              <a:t>manzana</a:t>
            </a:r>
            <a:r>
              <a:rPr lang="es-AR" dirty="0" smtClean="0"/>
              <a:t>, o</a:t>
            </a: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muchas viviendas por lado de manzana</a:t>
            </a:r>
            <a:r>
              <a:rPr lang="es-A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s-AR" dirty="0" smtClean="0"/>
          </a:p>
          <a:p>
            <a:pPr marL="342900" indent="-342900"/>
            <a:endParaRPr lang="es-AR" dirty="0" smtClean="0"/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828</Words>
  <Application>LibreOffice/6.0.7.3$Linux_X86_64 LibreOffice_project/00m0$Build-3</Application>
  <PresentationFormat>Personalizado</PresentationFormat>
  <Paragraphs>179</Paragraphs>
  <Slides>78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78</vt:i4>
      </vt:variant>
    </vt:vector>
  </HeadingPairs>
  <TitlesOfParts>
    <vt:vector size="81" baseType="lpstr">
      <vt:lpstr>Office Theme</vt:lpstr>
      <vt:lpstr>Office Theme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dc:subject/>
  <dc:creator/>
  <dc:description/>
  <cp:lastModifiedBy>Veronica heredia</cp:lastModifiedBy>
  <cp:revision>91</cp:revision>
  <dcterms:created xsi:type="dcterms:W3CDTF">2020-06-05T01:11:30Z</dcterms:created>
  <dcterms:modified xsi:type="dcterms:W3CDTF">2020-06-26T00:26:55Z</dcterms:modified>
  <dc:language>es-AR</dc:language>
</cp:coreProperties>
</file>